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9" roundtripDataSignature="AMtx7mjJVwuFTUwzAEVd2J6ZhU11rHyg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208B939-A694-4694-84AC-F325FC64E6EB}">
  <a:tblStyle styleId="{E208B939-A694-4694-84AC-F325FC64E6E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2fc06d9791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12fc06d9791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g12fc06d9791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4899116255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g24899116255_0_6:notes"/>
          <p:cNvSpPr/>
          <p:nvPr>
            <p:ph idx="2" type="sldImg"/>
          </p:nvPr>
        </p:nvSpPr>
        <p:spPr>
          <a:xfrm>
            <a:off x="701951" y="1143000"/>
            <a:ext cx="5454000" cy="3085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2fc06d9791_0_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2fc06d9791_0_7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g12fc06d9791_0_7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270 missed</a:t>
            </a:r>
            <a:endParaRPr/>
          </a:p>
        </p:txBody>
      </p:sp>
      <p:sp>
        <p:nvSpPr>
          <p:cNvPr id="191" name="Google Shape;19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2fc06d9791_0_15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7" name="Google Shape;197;g12fc06d9791_0_1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398d8c888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398d8c888e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g2398d8c888e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12fc06d979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12fc06d9791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g12fc06d9791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2fc06d9791_0_2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2fc06d9791_0_29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g12fc06d9791_0_29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26d13404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26d13404e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g1226d13404e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11cd9f0f331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11cd9f0f331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g11cd9f0f331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1cd9f0f331_0_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1cd9f0f331_0_2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g11cd9f0f331_0_2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2fc06d9791_0_2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0" name="Google Shape;250;g12fc06d9791_0_2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2fd8c83943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2fd8c83943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g12fd8c83943_0_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1cd9f0f331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1cd9f0f331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g11cd9f0f331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1cd9f0f331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1cd9f0f331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11cd9f0f331_0_1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0f94846e8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0f94846e81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g20f94846e81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2fd8c83943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2fd8c83943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g12fd8c83943_0_1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30cfe110a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30cfe110a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230cfe110a5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Cherry pick which loans to pay (if you have a little </a:t>
            </a:r>
            <a:r>
              <a:rPr lang="en-US"/>
              <a:t>extra cash)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Slide">
  <p:cSld name="4_Title Slide">
    <p:bg>
      <p:bgPr>
        <a:solidFill>
          <a:srgbClr val="361C2B"/>
        </a:solidFill>
      </p:bgPr>
    </p:bg>
    <p:spTree>
      <p:nvGrpSpPr>
        <p:cNvPr id="10" name="Shape 10"/>
        <p:cNvGrpSpPr/>
        <p:nvPr/>
      </p:nvGrpSpPr>
      <p:grpSpPr>
        <a:xfrm>
          <a:off x="0" y="0"/>
          <a:ext cx="0" cy="0"/>
          <a:chOff x="0" y="0"/>
          <a:chExt cx="0" cy="0"/>
        </a:xfrm>
      </p:grpSpPr>
      <p:pic>
        <p:nvPicPr>
          <p:cNvPr id="11" name="Google Shape;11;p15"/>
          <p:cNvPicPr preferRelativeResize="0"/>
          <p:nvPr/>
        </p:nvPicPr>
        <p:blipFill rotWithShape="1">
          <a:blip r:embed="rId2">
            <a:alphaModFix/>
          </a:blip>
          <a:srcRect b="0" l="0" r="0" t="0"/>
          <a:stretch/>
        </p:blipFill>
        <p:spPr>
          <a:xfrm>
            <a:off x="9711960" y="404694"/>
            <a:ext cx="2111740" cy="3048000"/>
          </a:xfrm>
          <a:prstGeom prst="rect">
            <a:avLst/>
          </a:prstGeom>
          <a:noFill/>
          <a:ln>
            <a:noFill/>
          </a:ln>
        </p:spPr>
      </p:pic>
      <p:pic>
        <p:nvPicPr>
          <p:cNvPr id="12" name="Google Shape;12;p15"/>
          <p:cNvPicPr preferRelativeResize="0"/>
          <p:nvPr/>
        </p:nvPicPr>
        <p:blipFill rotWithShape="1">
          <a:blip r:embed="rId3">
            <a:alphaModFix/>
          </a:blip>
          <a:srcRect b="0" l="0" r="0" t="0"/>
          <a:stretch/>
        </p:blipFill>
        <p:spPr>
          <a:xfrm>
            <a:off x="10894646" y="5560646"/>
            <a:ext cx="916354" cy="916354"/>
          </a:xfrm>
          <a:prstGeom prst="rect">
            <a:avLst/>
          </a:prstGeom>
          <a:noFill/>
          <a:ln>
            <a:noFill/>
          </a:ln>
        </p:spPr>
      </p:pic>
      <p:sp>
        <p:nvSpPr>
          <p:cNvPr id="13" name="Google Shape;13;p15"/>
          <p:cNvSpPr txBox="1"/>
          <p:nvPr>
            <p:ph type="ctrTitle"/>
          </p:nvPr>
        </p:nvSpPr>
        <p:spPr>
          <a:xfrm>
            <a:off x="381001" y="1590424"/>
            <a:ext cx="8572500" cy="2107103"/>
          </a:xfrm>
          <a:prstGeom prst="rect">
            <a:avLst/>
          </a:prstGeom>
          <a:noFill/>
          <a:ln>
            <a:noFill/>
          </a:ln>
        </p:spPr>
        <p:txBody>
          <a:bodyPr anchorCtr="0" anchor="b" bIns="45700" lIns="91425" spcFirstLastPara="1" rIns="91425" wrap="square" tIns="45700">
            <a:noAutofit/>
          </a:bodyPr>
          <a:lstStyle>
            <a:lvl1pPr lvl="0" marR="0" rtl="0" algn="l">
              <a:lnSpc>
                <a:spcPct val="80000"/>
              </a:lnSpc>
              <a:spcBef>
                <a:spcPts val="0"/>
              </a:spcBef>
              <a:spcAft>
                <a:spcPts val="0"/>
              </a:spcAft>
              <a:buClr>
                <a:schemeClr val="lt1"/>
              </a:buClr>
              <a:buSzPts val="6000"/>
              <a:buFont typeface="Georgia"/>
              <a:buNone/>
              <a:defRPr b="0" i="0" sz="6000" u="none" cap="none" strike="noStrik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5"/>
          <p:cNvSpPr txBox="1"/>
          <p:nvPr>
            <p:ph idx="1" type="subTitle"/>
          </p:nvPr>
        </p:nvSpPr>
        <p:spPr>
          <a:xfrm>
            <a:off x="381000" y="6018823"/>
            <a:ext cx="8700307" cy="248436"/>
          </a:xfrm>
          <a:prstGeom prst="rect">
            <a:avLst/>
          </a:prstGeom>
          <a:noFill/>
          <a:ln>
            <a:noFill/>
          </a:ln>
        </p:spPr>
        <p:txBody>
          <a:bodyPr anchorCtr="0" anchor="t" bIns="45700" lIns="91425" spcFirstLastPara="1" rIns="91425" wrap="square" tIns="45700">
            <a:noAutofit/>
          </a:bodyPr>
          <a:lstStyle>
            <a:lvl1pPr lvl="0" marR="0" rtl="0" algn="l">
              <a:lnSpc>
                <a:spcPct val="88888"/>
              </a:lnSpc>
              <a:spcBef>
                <a:spcPts val="1000"/>
              </a:spcBef>
              <a:spcAft>
                <a:spcPts val="0"/>
              </a:spcAft>
              <a:buClr>
                <a:schemeClr val="lt1"/>
              </a:buClr>
              <a:buSzPts val="1800"/>
              <a:buFont typeface="Arial"/>
              <a:buNone/>
              <a:defRPr b="1" i="0" sz="1800" u="none" cap="none" strike="noStrike">
                <a:solidFill>
                  <a:schemeClr val="lt1"/>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5" name="Google Shape;15;p15"/>
          <p:cNvSpPr txBox="1"/>
          <p:nvPr>
            <p:ph idx="2" type="body"/>
          </p:nvPr>
        </p:nvSpPr>
        <p:spPr>
          <a:xfrm>
            <a:off x="381000" y="6275158"/>
            <a:ext cx="8701088" cy="248436"/>
          </a:xfrm>
          <a:prstGeom prst="rect">
            <a:avLst/>
          </a:prstGeom>
          <a:noFill/>
          <a:ln>
            <a:noFill/>
          </a:ln>
        </p:spPr>
        <p:txBody>
          <a:bodyPr anchorCtr="0" anchor="t" bIns="45700" lIns="91425" spcFirstLastPara="1" rIns="91425" wrap="square" tIns="45700">
            <a:noAutofit/>
          </a:bodyPr>
          <a:lstStyle>
            <a:lvl1pPr indent="-228600" lvl="0" marL="457200" marR="0" rtl="0" algn="l">
              <a:lnSpc>
                <a:spcPct val="88888"/>
              </a:lnSpc>
              <a:spcBef>
                <a:spcPts val="1000"/>
              </a:spcBef>
              <a:spcAft>
                <a:spcPts val="0"/>
              </a:spcAft>
              <a:buClr>
                <a:schemeClr val="lt1"/>
              </a:buClr>
              <a:buSzPts val="1800"/>
              <a:buFont typeface="Arial"/>
              <a:buNone/>
              <a:defRPr b="1" i="0" sz="1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 image B">
  <p:cSld name="Section break + image B">
    <p:spTree>
      <p:nvGrpSpPr>
        <p:cNvPr id="66" name="Shape 66"/>
        <p:cNvGrpSpPr/>
        <p:nvPr/>
      </p:nvGrpSpPr>
      <p:grpSpPr>
        <a:xfrm>
          <a:off x="0" y="0"/>
          <a:ext cx="0" cy="0"/>
          <a:chOff x="0" y="0"/>
          <a:chExt cx="0" cy="0"/>
        </a:xfrm>
      </p:grpSpPr>
      <p:sp>
        <p:nvSpPr>
          <p:cNvPr id="67" name="Google Shape;67;p24"/>
          <p:cNvSpPr/>
          <p:nvPr>
            <p:ph idx="2" type="pic"/>
          </p:nvPr>
        </p:nvSpPr>
        <p:spPr>
          <a:xfrm>
            <a:off x="0" y="1562100"/>
            <a:ext cx="12192000" cy="5295900"/>
          </a:xfrm>
          <a:prstGeom prst="rect">
            <a:avLst/>
          </a:prstGeom>
          <a:solidFill>
            <a:srgbClr val="F9E9E9"/>
          </a:solidFill>
          <a:ln>
            <a:noFill/>
          </a:ln>
        </p:spPr>
      </p:sp>
      <p:sp>
        <p:nvSpPr>
          <p:cNvPr id="68" name="Google Shape;68;p24"/>
          <p:cNvSpPr txBox="1"/>
          <p:nvPr>
            <p:ph type="ctrTitle"/>
          </p:nvPr>
        </p:nvSpPr>
        <p:spPr>
          <a:xfrm>
            <a:off x="381000" y="381000"/>
            <a:ext cx="11430000" cy="609600"/>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9" name="Google Shape;69;p24"/>
          <p:cNvSpPr txBox="1"/>
          <p:nvPr>
            <p:ph idx="1" type="subTitle"/>
          </p:nvPr>
        </p:nvSpPr>
        <p:spPr>
          <a:xfrm>
            <a:off x="381000" y="1034220"/>
            <a:ext cx="5208105" cy="25179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rgbClr val="E5705E"/>
              </a:buClr>
              <a:buSzPts val="1800"/>
              <a:buFont typeface="Arial"/>
              <a:buNone/>
              <a:defRPr b="1" i="0" sz="1800" u="none" cap="none" strike="noStrike">
                <a:solidFill>
                  <a:srgbClr val="E5705E"/>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Slide">
  <p:cSld name="5_Title Slide">
    <p:bg>
      <p:bgPr>
        <a:solidFill>
          <a:srgbClr val="E5705E"/>
        </a:solidFill>
      </p:bgPr>
    </p:bg>
    <p:spTree>
      <p:nvGrpSpPr>
        <p:cNvPr id="70" name="Shape 70"/>
        <p:cNvGrpSpPr/>
        <p:nvPr/>
      </p:nvGrpSpPr>
      <p:grpSpPr>
        <a:xfrm>
          <a:off x="0" y="0"/>
          <a:ext cx="0" cy="0"/>
          <a:chOff x="0" y="0"/>
          <a:chExt cx="0" cy="0"/>
        </a:xfrm>
      </p:grpSpPr>
      <p:pic>
        <p:nvPicPr>
          <p:cNvPr id="71" name="Google Shape;71;p25"/>
          <p:cNvPicPr preferRelativeResize="0"/>
          <p:nvPr/>
        </p:nvPicPr>
        <p:blipFill rotWithShape="1">
          <a:blip r:embed="rId2">
            <a:alphaModFix/>
          </a:blip>
          <a:srcRect b="0" l="0" r="0" t="0"/>
          <a:stretch/>
        </p:blipFill>
        <p:spPr>
          <a:xfrm rot="-783647">
            <a:off x="5042226" y="229740"/>
            <a:ext cx="7415137" cy="7415137"/>
          </a:xfrm>
          <a:prstGeom prst="rect">
            <a:avLst/>
          </a:prstGeom>
          <a:noFill/>
          <a:ln>
            <a:noFill/>
          </a:ln>
        </p:spPr>
      </p:pic>
      <p:sp>
        <p:nvSpPr>
          <p:cNvPr id="72" name="Google Shape;72;p25"/>
          <p:cNvSpPr txBox="1"/>
          <p:nvPr>
            <p:ph type="ctrTitle"/>
          </p:nvPr>
        </p:nvSpPr>
        <p:spPr>
          <a:xfrm>
            <a:off x="381001" y="386919"/>
            <a:ext cx="8572500" cy="1175181"/>
          </a:xfrm>
          <a:prstGeom prst="rect">
            <a:avLst/>
          </a:prstGeom>
          <a:noFill/>
          <a:ln>
            <a:noFill/>
          </a:ln>
        </p:spPr>
        <p:txBody>
          <a:bodyPr anchorCtr="0" anchor="b" bIns="45700" lIns="91425" spcFirstLastPara="1" rIns="91425" wrap="square" tIns="45700">
            <a:noAutofit/>
          </a:bodyPr>
          <a:lstStyle>
            <a:lvl1pPr lvl="0" marR="0" rtl="0" algn="l">
              <a:lnSpc>
                <a:spcPct val="80000"/>
              </a:lnSpc>
              <a:spcBef>
                <a:spcPts val="0"/>
              </a:spcBef>
              <a:spcAft>
                <a:spcPts val="0"/>
              </a:spcAft>
              <a:buClr>
                <a:schemeClr val="lt1"/>
              </a:buClr>
              <a:buSzPts val="6000"/>
              <a:buFont typeface="Georgia"/>
              <a:buNone/>
              <a:defRPr b="0" i="0" sz="6000" u="none" cap="none" strike="noStrik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3" name="Google Shape;73;p25"/>
          <p:cNvSpPr txBox="1"/>
          <p:nvPr>
            <p:ph idx="1" type="subTitle"/>
          </p:nvPr>
        </p:nvSpPr>
        <p:spPr>
          <a:xfrm>
            <a:off x="381001" y="5621158"/>
            <a:ext cx="5410199" cy="849923"/>
          </a:xfrm>
          <a:prstGeom prst="rect">
            <a:avLst/>
          </a:prstGeom>
          <a:noFill/>
          <a:ln>
            <a:noFill/>
          </a:ln>
        </p:spPr>
        <p:txBody>
          <a:bodyPr anchorCtr="0" anchor="t" bIns="45700" lIns="91425" spcFirstLastPara="1" rIns="91425" wrap="square" tIns="45700">
            <a:noAutofit/>
          </a:bodyPr>
          <a:lstStyle>
            <a:lvl1pPr lvl="0" marR="0" rtl="0" algn="l">
              <a:lnSpc>
                <a:spcPct val="83333"/>
              </a:lnSpc>
              <a:spcBef>
                <a:spcPts val="100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Custom Layout">
  <p:cSld name="9_Custom Layout">
    <p:spTree>
      <p:nvGrpSpPr>
        <p:cNvPr id="74" name="Shape 74"/>
        <p:cNvGrpSpPr/>
        <p:nvPr/>
      </p:nvGrpSpPr>
      <p:grpSpPr>
        <a:xfrm>
          <a:off x="0" y="0"/>
          <a:ext cx="0" cy="0"/>
          <a:chOff x="0" y="0"/>
          <a:chExt cx="0" cy="0"/>
        </a:xfrm>
      </p:grpSpPr>
      <p:sp>
        <p:nvSpPr>
          <p:cNvPr id="75" name="Google Shape;75;g24899116255_0_568"/>
          <p:cNvSpPr txBox="1"/>
          <p:nvPr>
            <p:ph idx="1" type="body"/>
          </p:nvPr>
        </p:nvSpPr>
        <p:spPr>
          <a:xfrm>
            <a:off x="645399" y="1916967"/>
            <a:ext cx="11042700" cy="4260000"/>
          </a:xfrm>
          <a:prstGeom prst="rect">
            <a:avLst/>
          </a:prstGeom>
          <a:noFill/>
          <a:ln>
            <a:noFill/>
          </a:ln>
        </p:spPr>
        <p:txBody>
          <a:bodyPr anchorCtr="0" anchor="t" bIns="45700" lIns="91425" spcFirstLastPara="1" rIns="91425" wrap="square" tIns="45700">
            <a:noAutofit/>
          </a:bodyPr>
          <a:lstStyle>
            <a:lvl1pPr indent="-342900" lvl="0" marL="457200" rtl="0" algn="l">
              <a:lnSpc>
                <a:spcPct val="100000"/>
              </a:lnSpc>
              <a:spcBef>
                <a:spcPts val="1000"/>
              </a:spcBef>
              <a:spcAft>
                <a:spcPts val="0"/>
              </a:spcAft>
              <a:buClr>
                <a:schemeClr val="dk1"/>
              </a:buClr>
              <a:buSzPts val="1800"/>
              <a:buChar char="●"/>
              <a:defRPr/>
            </a:lvl1pPr>
            <a:lvl2pPr indent="-342900" lvl="1" marL="914400" rtl="0" algn="l">
              <a:lnSpc>
                <a:spcPct val="100000"/>
              </a:lnSpc>
              <a:spcBef>
                <a:spcPts val="0"/>
              </a:spcBef>
              <a:spcAft>
                <a:spcPts val="0"/>
              </a:spcAft>
              <a:buSzPts val="1800"/>
              <a:buChar char="○"/>
              <a:defRPr/>
            </a:lvl2pPr>
            <a:lvl3pPr indent="-342900" lvl="2" marL="1371600" rtl="0" algn="l">
              <a:lnSpc>
                <a:spcPct val="100000"/>
              </a:lnSpc>
              <a:spcBef>
                <a:spcPts val="0"/>
              </a:spcBef>
              <a:spcAft>
                <a:spcPts val="0"/>
              </a:spcAft>
              <a:buSzPts val="1800"/>
              <a:buChar char="■"/>
              <a:defRPr/>
            </a:lvl3pPr>
            <a:lvl4pPr indent="-342900" lvl="3" marL="1828800" rtl="0" algn="l">
              <a:lnSpc>
                <a:spcPct val="100000"/>
              </a:lnSpc>
              <a:spcBef>
                <a:spcPts val="500"/>
              </a:spcBef>
              <a:spcAft>
                <a:spcPts val="0"/>
              </a:spcAft>
              <a:buClr>
                <a:schemeClr val="accent1"/>
              </a:buClr>
              <a:buSzPts val="1800"/>
              <a:buChar char="●"/>
              <a:defRPr/>
            </a:lvl4pPr>
            <a:lvl5pPr indent="-342900" lvl="4" marL="2286000" rtl="0" algn="l">
              <a:lnSpc>
                <a:spcPct val="100000"/>
              </a:lnSpc>
              <a:spcBef>
                <a:spcPts val="11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76" name="Google Shape;76;g24899116255_0_568"/>
          <p:cNvSpPr txBox="1"/>
          <p:nvPr>
            <p:ph type="title"/>
          </p:nvPr>
        </p:nvSpPr>
        <p:spPr>
          <a:xfrm>
            <a:off x="645399" y="604899"/>
            <a:ext cx="11042700" cy="5847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Clr>
                <a:schemeClr val="dk1"/>
              </a:buClr>
              <a:buSzPts val="1800"/>
              <a:buChar char="●"/>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7" name="Google Shape;77;g24899116255_0_568"/>
          <p:cNvSpPr txBox="1"/>
          <p:nvPr>
            <p:ph idx="11" type="ftr"/>
          </p:nvPr>
        </p:nvSpPr>
        <p:spPr>
          <a:xfrm>
            <a:off x="1578079" y="6481858"/>
            <a:ext cx="9972300" cy="2616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8" name="Google Shape;78;g24899116255_0_568"/>
          <p:cNvSpPr txBox="1"/>
          <p:nvPr>
            <p:ph idx="12" type="sldNum"/>
          </p:nvPr>
        </p:nvSpPr>
        <p:spPr>
          <a:xfrm>
            <a:off x="11646195" y="6481857"/>
            <a:ext cx="545700" cy="261600"/>
          </a:xfrm>
          <a:prstGeom prst="rect">
            <a:avLst/>
          </a:prstGeom>
          <a:noFill/>
          <a:ln>
            <a:noFill/>
          </a:ln>
        </p:spPr>
        <p:txBody>
          <a:bodyPr anchorCtr="0" anchor="ctr" bIns="45700" lIns="91425" spcFirstLastPara="1" rIns="91425" wrap="square" tIns="45700">
            <a:noAutofit/>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9" name="Google Shape;79;g24899116255_0_568"/>
          <p:cNvSpPr/>
          <p:nvPr/>
        </p:nvSpPr>
        <p:spPr>
          <a:xfrm>
            <a:off x="0" y="0"/>
            <a:ext cx="12192000" cy="73200"/>
          </a:xfrm>
          <a:prstGeom prst="rect">
            <a:avLst/>
          </a:prstGeom>
          <a:solidFill>
            <a:srgbClr val="A7B24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80" name="Google Shape;80;g24899116255_0_568"/>
          <p:cNvCxnSpPr/>
          <p:nvPr/>
        </p:nvCxnSpPr>
        <p:spPr>
          <a:xfrm>
            <a:off x="0" y="6326372"/>
            <a:ext cx="12192000" cy="0"/>
          </a:xfrm>
          <a:prstGeom prst="straightConnector1">
            <a:avLst/>
          </a:prstGeom>
          <a:noFill/>
          <a:ln cap="flat" cmpd="sng" w="12700">
            <a:solidFill>
              <a:srgbClr val="002539"/>
            </a:solidFill>
            <a:prstDash val="solid"/>
            <a:miter lim="800000"/>
            <a:headEnd len="sm" w="sm" type="none"/>
            <a:tailEnd len="sm" w="sm" type="none"/>
          </a:ln>
        </p:spPr>
      </p:cxnSp>
      <p:cxnSp>
        <p:nvCxnSpPr>
          <p:cNvPr id="81" name="Google Shape;81;g24899116255_0_568"/>
          <p:cNvCxnSpPr/>
          <p:nvPr/>
        </p:nvCxnSpPr>
        <p:spPr>
          <a:xfrm>
            <a:off x="1467293" y="6326372"/>
            <a:ext cx="0" cy="531600"/>
          </a:xfrm>
          <a:prstGeom prst="straightConnector1">
            <a:avLst/>
          </a:prstGeom>
          <a:noFill/>
          <a:ln cap="flat" cmpd="sng" w="12700">
            <a:solidFill>
              <a:srgbClr val="002539"/>
            </a:solidFill>
            <a:prstDash val="solid"/>
            <a:miter lim="800000"/>
            <a:headEnd len="sm" w="sm" type="none"/>
            <a:tailEnd len="sm" w="sm" type="none"/>
          </a:ln>
        </p:spPr>
      </p:cxnSp>
      <p:cxnSp>
        <p:nvCxnSpPr>
          <p:cNvPr id="82" name="Google Shape;82;g24899116255_0_568"/>
          <p:cNvCxnSpPr/>
          <p:nvPr/>
        </p:nvCxnSpPr>
        <p:spPr>
          <a:xfrm>
            <a:off x="11646195" y="6333703"/>
            <a:ext cx="0" cy="531600"/>
          </a:xfrm>
          <a:prstGeom prst="straightConnector1">
            <a:avLst/>
          </a:prstGeom>
          <a:noFill/>
          <a:ln cap="flat" cmpd="sng" w="12700">
            <a:solidFill>
              <a:srgbClr val="002539"/>
            </a:solidFill>
            <a:prstDash val="solid"/>
            <a:miter lim="800000"/>
            <a:headEnd len="sm" w="sm" type="none"/>
            <a:tailEnd len="sm" w="sm" type="none"/>
          </a:ln>
        </p:spPr>
      </p:cxnSp>
      <p:pic>
        <p:nvPicPr>
          <p:cNvPr id="83" name="Google Shape;83;g24899116255_0_568"/>
          <p:cNvPicPr preferRelativeResize="0"/>
          <p:nvPr/>
        </p:nvPicPr>
        <p:blipFill rotWithShape="1">
          <a:blip r:embed="rId2">
            <a:alphaModFix/>
          </a:blip>
          <a:srcRect b="0" l="0" r="0" t="0"/>
          <a:stretch/>
        </p:blipFill>
        <p:spPr>
          <a:xfrm>
            <a:off x="187548" y="6498709"/>
            <a:ext cx="1092199" cy="186953"/>
          </a:xfrm>
          <a:prstGeom prst="rect">
            <a:avLst/>
          </a:prstGeom>
          <a:noFill/>
          <a:ln>
            <a:noFill/>
          </a:ln>
        </p:spPr>
      </p:pic>
      <p:sp>
        <p:nvSpPr>
          <p:cNvPr id="84" name="Google Shape;84;g24899116255_0_568"/>
          <p:cNvSpPr txBox="1"/>
          <p:nvPr>
            <p:ph idx="2" type="subTitle"/>
          </p:nvPr>
        </p:nvSpPr>
        <p:spPr>
          <a:xfrm>
            <a:off x="645398" y="1211904"/>
            <a:ext cx="11042700" cy="5847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Clr>
                <a:schemeClr val="dk1"/>
              </a:buClr>
              <a:buSzPts val="1800"/>
              <a:buNone/>
              <a:defRPr sz="1800">
                <a:solidFill>
                  <a:schemeClr val="dk1"/>
                </a:solidFill>
                <a:latin typeface="Arial"/>
                <a:ea typeface="Arial"/>
                <a:cs typeface="Arial"/>
                <a:sym typeface="Arial"/>
              </a:defRPr>
            </a:lvl1pPr>
            <a:lvl2pPr lvl="1" rtl="0" algn="ctr">
              <a:lnSpc>
                <a:spcPct val="100000"/>
              </a:lnSpc>
              <a:spcBef>
                <a:spcPts val="0"/>
              </a:spcBef>
              <a:spcAft>
                <a:spcPts val="0"/>
              </a:spcAft>
              <a:buSzPts val="2000"/>
              <a:buNone/>
              <a:defRPr sz="2000"/>
            </a:lvl2pPr>
            <a:lvl3pPr lvl="2" rtl="0" algn="ctr">
              <a:lnSpc>
                <a:spcPct val="100000"/>
              </a:lnSpc>
              <a:spcBef>
                <a:spcPts val="0"/>
              </a:spcBef>
              <a:spcAft>
                <a:spcPts val="0"/>
              </a:spcAft>
              <a:buSzPts val="1800"/>
              <a:buNone/>
              <a:defRPr sz="1800"/>
            </a:lvl3pPr>
            <a:lvl4pPr lvl="3" rtl="0" algn="ctr">
              <a:lnSpc>
                <a:spcPct val="100000"/>
              </a:lnSpc>
              <a:spcBef>
                <a:spcPts val="500"/>
              </a:spcBef>
              <a:spcAft>
                <a:spcPts val="0"/>
              </a:spcAft>
              <a:buClr>
                <a:schemeClr val="accent1"/>
              </a:buClr>
              <a:buSzPts val="1600"/>
              <a:buFont typeface="Arial"/>
              <a:buNone/>
              <a:defRPr sz="1600"/>
            </a:lvl4pPr>
            <a:lvl5pPr lvl="4" rtl="0" algn="ctr">
              <a:lnSpc>
                <a:spcPct val="100000"/>
              </a:lnSpc>
              <a:spcBef>
                <a:spcPts val="1100"/>
              </a:spcBef>
              <a:spcAft>
                <a:spcPts val="0"/>
              </a:spcAft>
              <a:buClr>
                <a:schemeClr val="dk1"/>
              </a:buClr>
              <a:buSzPts val="1600"/>
              <a:buFont typeface="Arial"/>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
  <p:cSld name="OBJECT">
    <p:spTree>
      <p:nvGrpSpPr>
        <p:cNvPr id="16" name="Shape 16"/>
        <p:cNvGrpSpPr/>
        <p:nvPr/>
      </p:nvGrpSpPr>
      <p:grpSpPr>
        <a:xfrm>
          <a:off x="0" y="0"/>
          <a:ext cx="0" cy="0"/>
          <a:chOff x="0" y="0"/>
          <a:chExt cx="0" cy="0"/>
        </a:xfrm>
      </p:grpSpPr>
      <p:cxnSp>
        <p:nvCxnSpPr>
          <p:cNvPr id="17" name="Google Shape;17;p16"/>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18" name="Google Shape;18;p16"/>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19" name="Google Shape;19;p16"/>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
        <p:nvSpPr>
          <p:cNvPr id="20" name="Google Shape;20;p16"/>
          <p:cNvSpPr txBox="1"/>
          <p:nvPr>
            <p:ph type="title"/>
          </p:nvPr>
        </p:nvSpPr>
        <p:spPr>
          <a:xfrm>
            <a:off x="381000" y="381001"/>
            <a:ext cx="11430000" cy="604830"/>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Google Shape;21;p16"/>
          <p:cNvSpPr txBox="1"/>
          <p:nvPr>
            <p:ph idx="1" type="body"/>
          </p:nvPr>
        </p:nvSpPr>
        <p:spPr>
          <a:xfrm>
            <a:off x="381000" y="1307784"/>
            <a:ext cx="8572500" cy="48974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1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 - bullets + bullets">
  <p:cSld name="2 column - bullets + bullets">
    <p:spTree>
      <p:nvGrpSpPr>
        <p:cNvPr id="22" name="Shape 22"/>
        <p:cNvGrpSpPr/>
        <p:nvPr/>
      </p:nvGrpSpPr>
      <p:grpSpPr>
        <a:xfrm>
          <a:off x="0" y="0"/>
          <a:ext cx="0" cy="0"/>
          <a:chOff x="0" y="0"/>
          <a:chExt cx="0" cy="0"/>
        </a:xfrm>
      </p:grpSpPr>
      <p:sp>
        <p:nvSpPr>
          <p:cNvPr id="23" name="Google Shape;23;p17"/>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 name="Google Shape;24;p17"/>
          <p:cNvSpPr txBox="1"/>
          <p:nvPr>
            <p:ph idx="1" type="body"/>
          </p:nvPr>
        </p:nvSpPr>
        <p:spPr>
          <a:xfrm>
            <a:off x="381000" y="1867417"/>
            <a:ext cx="5410200" cy="4342883"/>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1800"/>
              </a:spcBef>
              <a:spcAft>
                <a:spcPts val="0"/>
              </a:spcAft>
              <a:buClr>
                <a:srgbClr val="E5705E"/>
              </a:buClr>
              <a:buSzPts val="2000"/>
              <a:buFont typeface="Arial"/>
              <a:buChar char="•"/>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 name="Google Shape;25;p17"/>
          <p:cNvSpPr txBox="1"/>
          <p:nvPr>
            <p:ph idx="2" type="body"/>
          </p:nvPr>
        </p:nvSpPr>
        <p:spPr>
          <a:xfrm>
            <a:off x="381000" y="1295400"/>
            <a:ext cx="5410200" cy="558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1800"/>
              </a:spcBef>
              <a:spcAft>
                <a:spcPts val="0"/>
              </a:spcAft>
              <a:buClr>
                <a:srgbClr val="E5705D"/>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6" name="Google Shape;26;p17"/>
          <p:cNvSpPr txBox="1"/>
          <p:nvPr>
            <p:ph idx="3" type="body"/>
          </p:nvPr>
        </p:nvSpPr>
        <p:spPr>
          <a:xfrm>
            <a:off x="6134100" y="1867417"/>
            <a:ext cx="5410200" cy="4342883"/>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1800"/>
              </a:spcBef>
              <a:spcAft>
                <a:spcPts val="0"/>
              </a:spcAft>
              <a:buClr>
                <a:srgbClr val="E5705E"/>
              </a:buClr>
              <a:buSzPts val="2000"/>
              <a:buFont typeface="Arial"/>
              <a:buChar char="•"/>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7" name="Google Shape;27;p17"/>
          <p:cNvSpPr txBox="1"/>
          <p:nvPr>
            <p:ph idx="4" type="body"/>
          </p:nvPr>
        </p:nvSpPr>
        <p:spPr>
          <a:xfrm>
            <a:off x="6134100" y="1295400"/>
            <a:ext cx="5410200" cy="558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1800"/>
              </a:spcBef>
              <a:spcAft>
                <a:spcPts val="0"/>
              </a:spcAft>
              <a:buClr>
                <a:srgbClr val="E5705D"/>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cxnSp>
        <p:nvCxnSpPr>
          <p:cNvPr id="28" name="Google Shape;28;p17"/>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29" name="Google Shape;29;p17"/>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30" name="Google Shape;30;p17"/>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31" name="Shape 31"/>
        <p:cNvGrpSpPr/>
        <p:nvPr/>
      </p:nvGrpSpPr>
      <p:grpSpPr>
        <a:xfrm>
          <a:off x="0" y="0"/>
          <a:ext cx="0" cy="0"/>
          <a:chOff x="0" y="0"/>
          <a:chExt cx="0" cy="0"/>
        </a:xfrm>
      </p:grpSpPr>
      <p:sp>
        <p:nvSpPr>
          <p:cNvPr id="32" name="Google Shape;32;p18"/>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Google Shape;33;p18"/>
          <p:cNvSpPr txBox="1"/>
          <p:nvPr>
            <p:ph idx="1" type="body"/>
          </p:nvPr>
        </p:nvSpPr>
        <p:spPr>
          <a:xfrm>
            <a:off x="381001" y="1295401"/>
            <a:ext cx="8572500" cy="4897438"/>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1800"/>
              </a:spcBef>
              <a:spcAft>
                <a:spcPts val="0"/>
              </a:spcAft>
              <a:buClr>
                <a:srgbClr val="E5705E"/>
              </a:buClr>
              <a:buSzPts val="2000"/>
              <a:buFont typeface="Arial"/>
              <a:buChar char="•"/>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cxnSp>
        <p:nvCxnSpPr>
          <p:cNvPr id="34" name="Google Shape;34;p18"/>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35" name="Google Shape;35;p18"/>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36" name="Google Shape;36;p18"/>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2 column - bullets + image">
  <p:cSld name="1_2 column - bullets + image">
    <p:spTree>
      <p:nvGrpSpPr>
        <p:cNvPr id="37" name="Shape 37"/>
        <p:cNvGrpSpPr/>
        <p:nvPr/>
      </p:nvGrpSpPr>
      <p:grpSpPr>
        <a:xfrm>
          <a:off x="0" y="0"/>
          <a:ext cx="0" cy="0"/>
          <a:chOff x="0" y="0"/>
          <a:chExt cx="0" cy="0"/>
        </a:xfrm>
      </p:grpSpPr>
      <p:sp>
        <p:nvSpPr>
          <p:cNvPr id="38" name="Google Shape;38;p19"/>
          <p:cNvSpPr/>
          <p:nvPr>
            <p:ph idx="2" type="pic"/>
          </p:nvPr>
        </p:nvSpPr>
        <p:spPr>
          <a:xfrm>
            <a:off x="6134100" y="381000"/>
            <a:ext cx="5676900" cy="5811833"/>
          </a:xfrm>
          <a:prstGeom prst="rect">
            <a:avLst/>
          </a:prstGeom>
          <a:solidFill>
            <a:srgbClr val="F9E9E9"/>
          </a:solidFill>
          <a:ln>
            <a:noFill/>
          </a:ln>
        </p:spPr>
      </p:sp>
      <p:sp>
        <p:nvSpPr>
          <p:cNvPr id="39" name="Google Shape;39;p19"/>
          <p:cNvSpPr txBox="1"/>
          <p:nvPr>
            <p:ph type="title"/>
          </p:nvPr>
        </p:nvSpPr>
        <p:spPr>
          <a:xfrm>
            <a:off x="381000" y="381001"/>
            <a:ext cx="5423452" cy="1176338"/>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0" name="Google Shape;40;p19"/>
          <p:cNvSpPr txBox="1"/>
          <p:nvPr>
            <p:ph idx="1" type="body"/>
          </p:nvPr>
        </p:nvSpPr>
        <p:spPr>
          <a:xfrm>
            <a:off x="381000" y="1841500"/>
            <a:ext cx="5423452" cy="4351338"/>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1800"/>
              </a:spcBef>
              <a:spcAft>
                <a:spcPts val="0"/>
              </a:spcAft>
              <a:buClr>
                <a:srgbClr val="E5705E"/>
              </a:buClr>
              <a:buSzPts val="2000"/>
              <a:buFont typeface="Arial"/>
              <a:buChar char="•"/>
              <a:defRPr b="0" i="0" sz="20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cxnSp>
        <p:nvCxnSpPr>
          <p:cNvPr id="41" name="Google Shape;41;p19"/>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42" name="Google Shape;42;p19"/>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43" name="Google Shape;43;p19"/>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aph">
  <p:cSld name="Graph">
    <p:spTree>
      <p:nvGrpSpPr>
        <p:cNvPr id="44" name="Shape 44"/>
        <p:cNvGrpSpPr/>
        <p:nvPr/>
      </p:nvGrpSpPr>
      <p:grpSpPr>
        <a:xfrm>
          <a:off x="0" y="0"/>
          <a:ext cx="0" cy="0"/>
          <a:chOff x="0" y="0"/>
          <a:chExt cx="0" cy="0"/>
        </a:xfrm>
      </p:grpSpPr>
      <p:sp>
        <p:nvSpPr>
          <p:cNvPr id="45" name="Google Shape;45;p20"/>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6" name="Google Shape;46;p20"/>
          <p:cNvSpPr/>
          <p:nvPr>
            <p:ph idx="2" type="chart"/>
          </p:nvPr>
        </p:nvSpPr>
        <p:spPr>
          <a:xfrm>
            <a:off x="381000" y="1308100"/>
            <a:ext cx="11430000" cy="4902199"/>
          </a:xfrm>
          <a:prstGeom prst="rect">
            <a:avLst/>
          </a:prstGeom>
          <a:solidFill>
            <a:srgbClr val="F9E9E9"/>
          </a:solid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cxnSp>
        <p:nvCxnSpPr>
          <p:cNvPr id="47" name="Google Shape;47;p20"/>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48" name="Google Shape;48;p20"/>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49" name="Google Shape;49;p20"/>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p:cSld name="Table">
    <p:spTree>
      <p:nvGrpSpPr>
        <p:cNvPr id="50" name="Shape 50"/>
        <p:cNvGrpSpPr/>
        <p:nvPr/>
      </p:nvGrpSpPr>
      <p:grpSpPr>
        <a:xfrm>
          <a:off x="0" y="0"/>
          <a:ext cx="0" cy="0"/>
          <a:chOff x="0" y="0"/>
          <a:chExt cx="0" cy="0"/>
        </a:xfrm>
      </p:grpSpPr>
      <p:sp>
        <p:nvSpPr>
          <p:cNvPr id="51" name="Google Shape;51;p21"/>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21"/>
          <p:cNvSpPr/>
          <p:nvPr>
            <p:ph idx="2" type="tbl"/>
          </p:nvPr>
        </p:nvSpPr>
        <p:spPr>
          <a:xfrm>
            <a:off x="381000" y="1295400"/>
            <a:ext cx="11430000" cy="4914899"/>
          </a:xfrm>
          <a:prstGeom prst="rect">
            <a:avLst/>
          </a:prstGeom>
          <a:solidFill>
            <a:srgbClr val="F9E9E9"/>
          </a:solid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cxnSp>
        <p:nvCxnSpPr>
          <p:cNvPr id="53" name="Google Shape;53;p21"/>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54" name="Google Shape;54;p21"/>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55" name="Google Shape;55;p21"/>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p:cSld name="Image">
    <p:spTree>
      <p:nvGrpSpPr>
        <p:cNvPr id="56" name="Shape 56"/>
        <p:cNvGrpSpPr/>
        <p:nvPr/>
      </p:nvGrpSpPr>
      <p:grpSpPr>
        <a:xfrm>
          <a:off x="0" y="0"/>
          <a:ext cx="0" cy="0"/>
          <a:chOff x="0" y="0"/>
          <a:chExt cx="0" cy="0"/>
        </a:xfrm>
      </p:grpSpPr>
      <p:sp>
        <p:nvSpPr>
          <p:cNvPr id="57" name="Google Shape;57;p22"/>
          <p:cNvSpPr/>
          <p:nvPr>
            <p:ph idx="2" type="pic"/>
          </p:nvPr>
        </p:nvSpPr>
        <p:spPr>
          <a:xfrm>
            <a:off x="0" y="1295400"/>
            <a:ext cx="12192000" cy="5546725"/>
          </a:xfrm>
          <a:prstGeom prst="rect">
            <a:avLst/>
          </a:prstGeom>
          <a:solidFill>
            <a:srgbClr val="F9E9E9"/>
          </a:solidFill>
          <a:ln>
            <a:noFill/>
          </a:ln>
        </p:spPr>
      </p:sp>
      <p:sp>
        <p:nvSpPr>
          <p:cNvPr id="58" name="Google Shape;58;p22"/>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 image A">
  <p:cSld name="Section break + image A">
    <p:spTree>
      <p:nvGrpSpPr>
        <p:cNvPr id="59" name="Shape 59"/>
        <p:cNvGrpSpPr/>
        <p:nvPr/>
      </p:nvGrpSpPr>
      <p:grpSpPr>
        <a:xfrm>
          <a:off x="0" y="0"/>
          <a:ext cx="0" cy="0"/>
          <a:chOff x="0" y="0"/>
          <a:chExt cx="0" cy="0"/>
        </a:xfrm>
      </p:grpSpPr>
      <p:sp>
        <p:nvSpPr>
          <p:cNvPr id="60" name="Google Shape;60;p23"/>
          <p:cNvSpPr txBox="1"/>
          <p:nvPr>
            <p:ph type="ctrTitle"/>
          </p:nvPr>
        </p:nvSpPr>
        <p:spPr>
          <a:xfrm>
            <a:off x="381000" y="381000"/>
            <a:ext cx="5410200" cy="1181100"/>
          </a:xfrm>
          <a:prstGeom prst="rect">
            <a:avLst/>
          </a:prstGeom>
          <a:noFill/>
          <a:ln>
            <a:noFill/>
          </a:ln>
        </p:spPr>
        <p:txBody>
          <a:bodyPr anchorCtr="0" anchor="t" bIns="45700" lIns="91425" spcFirstLastPara="1" rIns="91425" wrap="square" tIns="45700">
            <a:noAutofit/>
          </a:bodyPr>
          <a:lstStyle>
            <a:lvl1pPr lvl="0" marR="0" rtl="0" algn="l">
              <a:lnSpc>
                <a:spcPct val="80000"/>
              </a:lnSpc>
              <a:spcBef>
                <a:spcPts val="0"/>
              </a:spcBef>
              <a:spcAft>
                <a:spcPts val="0"/>
              </a:spcAft>
              <a:buClr>
                <a:srgbClr val="E5705E"/>
              </a:buClr>
              <a:buSzPts val="4400"/>
              <a:buFont typeface="Georgia"/>
              <a:buNone/>
              <a:defRPr b="0" i="0" sz="4400" u="none" cap="none" strike="noStrike">
                <a:solidFill>
                  <a:srgbClr val="E5705E"/>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23"/>
          <p:cNvSpPr txBox="1"/>
          <p:nvPr>
            <p:ph idx="1" type="subTitle"/>
          </p:nvPr>
        </p:nvSpPr>
        <p:spPr>
          <a:xfrm>
            <a:off x="381000" y="1579567"/>
            <a:ext cx="5410200" cy="25179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rgbClr val="E5705E"/>
              </a:buClr>
              <a:buSzPts val="1800"/>
              <a:buFont typeface="Arial"/>
              <a:buNone/>
              <a:defRPr b="1" i="0" sz="1800" u="none" cap="none" strike="noStrike">
                <a:solidFill>
                  <a:srgbClr val="E5705E"/>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62" name="Google Shape;62;p23"/>
          <p:cNvSpPr/>
          <p:nvPr>
            <p:ph idx="2" type="pic"/>
          </p:nvPr>
        </p:nvSpPr>
        <p:spPr>
          <a:xfrm>
            <a:off x="6134100" y="381000"/>
            <a:ext cx="5676900" cy="5811833"/>
          </a:xfrm>
          <a:prstGeom prst="rect">
            <a:avLst/>
          </a:prstGeom>
          <a:solidFill>
            <a:srgbClr val="F9E9E9"/>
          </a:solidFill>
          <a:ln>
            <a:noFill/>
          </a:ln>
        </p:spPr>
      </p:sp>
      <p:cxnSp>
        <p:nvCxnSpPr>
          <p:cNvPr id="63" name="Google Shape;63;p23"/>
          <p:cNvCxnSpPr/>
          <p:nvPr/>
        </p:nvCxnSpPr>
        <p:spPr>
          <a:xfrm>
            <a:off x="381000" y="6477000"/>
            <a:ext cx="11430000" cy="0"/>
          </a:xfrm>
          <a:prstGeom prst="straightConnector1">
            <a:avLst/>
          </a:prstGeom>
          <a:noFill/>
          <a:ln cap="flat" cmpd="sng" w="9525">
            <a:solidFill>
              <a:srgbClr val="E5705E"/>
            </a:solidFill>
            <a:prstDash val="solid"/>
            <a:miter lim="800000"/>
            <a:headEnd len="sm" w="sm" type="none"/>
            <a:tailEnd len="sm" w="sm" type="none"/>
          </a:ln>
        </p:spPr>
      </p:cxnSp>
      <p:sp>
        <p:nvSpPr>
          <p:cNvPr id="64" name="Google Shape;64;p23"/>
          <p:cNvSpPr txBox="1"/>
          <p:nvPr/>
        </p:nvSpPr>
        <p:spPr>
          <a:xfrm>
            <a:off x="10749084" y="6490218"/>
            <a:ext cx="1155700" cy="235450"/>
          </a:xfrm>
          <a:prstGeom prst="rect">
            <a:avLst/>
          </a:prstGeom>
          <a:noFill/>
          <a:ln>
            <a:noFill/>
          </a:ln>
        </p:spPr>
        <p:txBody>
          <a:bodyPr anchorCtr="0" anchor="t" bIns="45700" lIns="91425" spcFirstLastPara="1" rIns="91425" wrap="square" tIns="45700">
            <a:spAutoFit/>
          </a:bodyPr>
          <a:lstStyle/>
          <a:p>
            <a:pPr indent="0" lvl="0" marL="0" marR="0" rtl="0" algn="r">
              <a:lnSpc>
                <a:spcPct val="133333"/>
              </a:lnSpc>
              <a:spcBef>
                <a:spcPts val="0"/>
              </a:spcBef>
              <a:spcAft>
                <a:spcPts val="0"/>
              </a:spcAft>
              <a:buNone/>
            </a:pPr>
            <a:fld id="{00000000-1234-1234-1234-123412341234}" type="slidenum">
              <a:rPr b="1" i="0" lang="en-US" sz="900" u="none" cap="none" strike="noStrike">
                <a:solidFill>
                  <a:srgbClr val="E5705E"/>
                </a:solidFill>
                <a:latin typeface="Arial"/>
                <a:ea typeface="Arial"/>
                <a:cs typeface="Arial"/>
                <a:sym typeface="Arial"/>
              </a:rPr>
              <a:t>‹#›</a:t>
            </a:fld>
            <a:endParaRPr b="1" i="0" sz="900" u="none" cap="none" strike="noStrike">
              <a:solidFill>
                <a:srgbClr val="E5705E"/>
              </a:solidFill>
              <a:latin typeface="Arial"/>
              <a:ea typeface="Arial"/>
              <a:cs typeface="Arial"/>
              <a:sym typeface="Arial"/>
            </a:endParaRPr>
          </a:p>
        </p:txBody>
      </p:sp>
      <p:pic>
        <p:nvPicPr>
          <p:cNvPr id="65" name="Google Shape;65;p23"/>
          <p:cNvPicPr preferRelativeResize="0"/>
          <p:nvPr/>
        </p:nvPicPr>
        <p:blipFill rotWithShape="1">
          <a:blip r:embed="rId2">
            <a:alphaModFix/>
          </a:blip>
          <a:srcRect b="0" l="0" r="0" t="0"/>
          <a:stretch/>
        </p:blipFill>
        <p:spPr>
          <a:xfrm>
            <a:off x="380999" y="6571248"/>
            <a:ext cx="1598152" cy="10294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40">
          <p15:clr>
            <a:srgbClr val="F26B43"/>
          </p15:clr>
        </p15:guide>
        <p15:guide id="2" orient="horz" pos="4080">
          <p15:clr>
            <a:srgbClr val="F26B43"/>
          </p15:clr>
        </p15:guide>
        <p15:guide id="3" pos="240">
          <p15:clr>
            <a:srgbClr val="F26B43"/>
          </p15:clr>
        </p15:guide>
        <p15:guide id="4" pos="7440">
          <p15:clr>
            <a:srgbClr val="F26B43"/>
          </p15:clr>
        </p15:guide>
        <p15:guide id="5" pos="3864">
          <p15:clr>
            <a:srgbClr val="F26B43"/>
          </p15:clr>
        </p15:guide>
        <p15:guide id="6" orient="horz" pos="624">
          <p15:clr>
            <a:srgbClr val="F26B43"/>
          </p15:clr>
        </p15:guide>
        <p15:guide id="7" orient="horz" pos="984">
          <p15:clr>
            <a:srgbClr val="F26B43"/>
          </p15:clr>
        </p15:guide>
        <p15:guide id="8" orient="horz" pos="816">
          <p15:clr>
            <a:srgbClr val="F26B43"/>
          </p15:clr>
        </p15:guide>
        <p15:guide id="9" orient="horz" pos="3912">
          <p15:clr>
            <a:srgbClr val="F26B43"/>
          </p15:clr>
        </p15:guide>
        <p15:guide id="10" pos="5640">
          <p15:clr>
            <a:srgbClr val="F26B43"/>
          </p15:clr>
        </p15:guide>
        <p15:guide id="11" pos="3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studentaid.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studentaid.gov/manage-loans/repayment/plans/income-driv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studentaid.gov/manage-loans/defaul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s://studentaid.gov/manage-loans/lower-payments/get-temporary-relief/forbearan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https://studentaid.gov/manage-loans/forgiveness-cancellation/public-service" TargetMode="External"/><Relationship Id="rId4" Type="http://schemas.openxmlformats.org/officeDocument/2006/relationships/hyperlink" Target="https://studentaid.gov/psl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www.wsj.com/articles/companies-pay-down-workers-student-debt-as-supreme-court-weighs-forgiveness-f3ce6be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studentaid.gov/app/launchConsolidation.act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aid.gov/exit-counselin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nerdwallet.com/article/loans/student-loans/auto-pay-student-loan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risd.edu/student-financial-services" TargetMode="External"/><Relationship Id="rId4" Type="http://schemas.openxmlformats.org/officeDocument/2006/relationships/hyperlink" Target="mailto:sfs@risd.ed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studentaid.gov/feedback-ombudsman/disputes/prepar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studentaid.gov/understand-aid/types/loans" TargetMode="External"/><Relationship Id="rId4" Type="http://schemas.openxmlformats.org/officeDocument/2006/relationships/hyperlink" Target="https://freestudentloanadvice.org/" TargetMode="External"/><Relationship Id="rId5" Type="http://schemas.openxmlformats.org/officeDocument/2006/relationships/hyperlink" Target="https://probonoplannermatch.org/nonprofi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tudentaid.ed.gov/repay-loans/understand/servicers" TargetMode="External"/><Relationship Id="rId4" Type="http://schemas.openxmlformats.org/officeDocument/2006/relationships/hyperlink" Target="http://studentaid.ed.gov/repay-loans/understand/service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studentaid.gov/manage-loans/forgiveness-cancellation/debt-relief-info" TargetMode="External"/><Relationship Id="rId4" Type="http://schemas.openxmlformats.org/officeDocument/2006/relationships/hyperlink" Target="https://studentaid.gov/announcements-events/covid-1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studentaid.gov/fsa-id/sign-in/landing" TargetMode="External"/><Relationship Id="rId4" Type="http://schemas.openxmlformats.org/officeDocument/2006/relationships/image" Target="../media/image5.jpg"/><Relationship Id="rId5" Type="http://schemas.openxmlformats.org/officeDocument/2006/relationships/hyperlink" Target="https://studentaid.gov/h/manage-loans" TargetMode="External"/><Relationship Id="rId6" Type="http://schemas.openxmlformats.org/officeDocument/2006/relationships/hyperlink" Target="https://studentaid.gov/h/manage-loa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381001" y="1590424"/>
            <a:ext cx="8572500" cy="2107103"/>
          </a:xfrm>
          <a:prstGeom prst="rect">
            <a:avLst/>
          </a:prstGeom>
          <a:noFill/>
          <a:ln>
            <a:noFill/>
          </a:ln>
        </p:spPr>
        <p:txBody>
          <a:bodyPr anchorCtr="0" anchor="b" bIns="45700" lIns="91425" spcFirstLastPara="1" rIns="91425" wrap="square" tIns="45700">
            <a:noAutofit/>
          </a:bodyPr>
          <a:lstStyle/>
          <a:p>
            <a:pPr indent="0" lvl="0" marL="0" rtl="0" algn="l">
              <a:lnSpc>
                <a:spcPct val="80000"/>
              </a:lnSpc>
              <a:spcBef>
                <a:spcPts val="0"/>
              </a:spcBef>
              <a:spcAft>
                <a:spcPts val="0"/>
              </a:spcAft>
              <a:buClr>
                <a:schemeClr val="lt1"/>
              </a:buClr>
              <a:buSzPts val="6000"/>
              <a:buFont typeface="Georgia"/>
              <a:buNone/>
            </a:pPr>
            <a:r>
              <a:t/>
            </a:r>
            <a:endParaRPr/>
          </a:p>
          <a:p>
            <a:pPr indent="0" lvl="0" marL="0" rtl="0" algn="l">
              <a:lnSpc>
                <a:spcPct val="80000"/>
              </a:lnSpc>
              <a:spcBef>
                <a:spcPts val="0"/>
              </a:spcBef>
              <a:spcAft>
                <a:spcPts val="0"/>
              </a:spcAft>
              <a:buClr>
                <a:schemeClr val="lt1"/>
              </a:buClr>
              <a:buSzPts val="6000"/>
              <a:buFont typeface="Georgia"/>
              <a:buNone/>
            </a:pPr>
            <a:r>
              <a:t/>
            </a:r>
            <a:endParaRPr/>
          </a:p>
          <a:p>
            <a:pPr indent="0" lvl="0" marL="0" rtl="0" algn="l">
              <a:lnSpc>
                <a:spcPct val="80000"/>
              </a:lnSpc>
              <a:spcBef>
                <a:spcPts val="0"/>
              </a:spcBef>
              <a:spcAft>
                <a:spcPts val="0"/>
              </a:spcAft>
              <a:buClr>
                <a:schemeClr val="lt1"/>
              </a:buClr>
              <a:buSzPts val="6000"/>
              <a:buFont typeface="Georgia"/>
              <a:buNone/>
            </a:pPr>
            <a:r>
              <a:t/>
            </a:r>
            <a:endParaRPr/>
          </a:p>
          <a:p>
            <a:pPr indent="0" lvl="0" marL="0" rtl="0" algn="l">
              <a:lnSpc>
                <a:spcPct val="80000"/>
              </a:lnSpc>
              <a:spcBef>
                <a:spcPts val="0"/>
              </a:spcBef>
              <a:spcAft>
                <a:spcPts val="0"/>
              </a:spcAft>
              <a:buClr>
                <a:schemeClr val="lt1"/>
              </a:buClr>
              <a:buSzPts val="6000"/>
              <a:buFont typeface="Georgia"/>
              <a:buNone/>
            </a:pPr>
            <a:r>
              <a:t/>
            </a:r>
            <a:endParaRPr/>
          </a:p>
          <a:p>
            <a:pPr indent="0" lvl="0" marL="0" rtl="0" algn="l">
              <a:lnSpc>
                <a:spcPct val="80000"/>
              </a:lnSpc>
              <a:spcBef>
                <a:spcPts val="0"/>
              </a:spcBef>
              <a:spcAft>
                <a:spcPts val="0"/>
              </a:spcAft>
              <a:buClr>
                <a:schemeClr val="lt1"/>
              </a:buClr>
              <a:buSzPts val="6000"/>
              <a:buFont typeface="Georgia"/>
              <a:buNone/>
            </a:pPr>
            <a:r>
              <a:rPr lang="en-US"/>
              <a:t>RISD Financial Aid Exit Counseling</a:t>
            </a:r>
            <a:endParaRPr/>
          </a:p>
          <a:p>
            <a:pPr indent="0" lvl="0" marL="0" rtl="0" algn="l">
              <a:lnSpc>
                <a:spcPct val="80000"/>
              </a:lnSpc>
              <a:spcBef>
                <a:spcPts val="0"/>
              </a:spcBef>
              <a:spcAft>
                <a:spcPts val="0"/>
              </a:spcAft>
              <a:buClr>
                <a:schemeClr val="lt1"/>
              </a:buClr>
              <a:buSzPts val="6000"/>
              <a:buFont typeface="Georgia"/>
              <a:buNone/>
            </a:pPr>
            <a:r>
              <a:rPr lang="en-US"/>
              <a:t> </a:t>
            </a:r>
            <a:endParaRPr/>
          </a:p>
          <a:p>
            <a:pPr indent="0" lvl="0" marL="0" rtl="0" algn="l">
              <a:lnSpc>
                <a:spcPct val="80000"/>
              </a:lnSpc>
              <a:spcBef>
                <a:spcPts val="0"/>
              </a:spcBef>
              <a:spcAft>
                <a:spcPts val="0"/>
              </a:spcAft>
              <a:buClr>
                <a:schemeClr val="lt1"/>
              </a:buClr>
              <a:buSzPts val="6000"/>
              <a:buFont typeface="Georgia"/>
              <a:buNone/>
            </a:pPr>
            <a:r>
              <a:rPr lang="en-US" sz="5100"/>
              <a:t>(Federal/Private Loan Considerations)</a:t>
            </a:r>
            <a:endParaRPr sz="5100"/>
          </a:p>
        </p:txBody>
      </p:sp>
      <p:sp>
        <p:nvSpPr>
          <p:cNvPr id="90" name="Google Shape;90;p1"/>
          <p:cNvSpPr txBox="1"/>
          <p:nvPr>
            <p:ph idx="1" type="subTitle"/>
          </p:nvPr>
        </p:nvSpPr>
        <p:spPr>
          <a:xfrm>
            <a:off x="381000" y="6018823"/>
            <a:ext cx="8700307" cy="248436"/>
          </a:xfrm>
          <a:prstGeom prst="rect">
            <a:avLst/>
          </a:prstGeom>
          <a:noFill/>
          <a:ln>
            <a:noFill/>
          </a:ln>
        </p:spPr>
        <p:txBody>
          <a:bodyPr anchorCtr="0" anchor="t" bIns="45700" lIns="91425" spcFirstLastPara="1" rIns="91425" wrap="square" tIns="45700">
            <a:noAutofit/>
          </a:bodyPr>
          <a:lstStyle/>
          <a:p>
            <a:pPr indent="0" lvl="0" marL="0" rtl="0" algn="l">
              <a:lnSpc>
                <a:spcPct val="88888"/>
              </a:lnSpc>
              <a:spcBef>
                <a:spcPts val="0"/>
              </a:spcBef>
              <a:spcAft>
                <a:spcPts val="0"/>
              </a:spcAft>
              <a:buClr>
                <a:schemeClr val="lt1"/>
              </a:buClr>
              <a:buSzPts val="1800"/>
              <a:buNone/>
            </a:pPr>
            <a:r>
              <a:rPr lang="en-US"/>
              <a:t>STUDENT FINANCIAL SERVICES</a:t>
            </a:r>
            <a:endParaRPr/>
          </a:p>
        </p:txBody>
      </p:sp>
      <p:sp>
        <p:nvSpPr>
          <p:cNvPr id="91" name="Google Shape;91;p1"/>
          <p:cNvSpPr txBox="1"/>
          <p:nvPr>
            <p:ph idx="2" type="body"/>
          </p:nvPr>
        </p:nvSpPr>
        <p:spPr>
          <a:xfrm>
            <a:off x="381000" y="6275158"/>
            <a:ext cx="8701088" cy="248436"/>
          </a:xfrm>
          <a:prstGeom prst="rect">
            <a:avLst/>
          </a:prstGeom>
          <a:noFill/>
          <a:ln>
            <a:noFill/>
          </a:ln>
        </p:spPr>
        <p:txBody>
          <a:bodyPr anchorCtr="0" anchor="t" bIns="45700" lIns="91425" spcFirstLastPara="1" rIns="91425" wrap="square" tIns="45700">
            <a:noAutofit/>
          </a:bodyPr>
          <a:lstStyle/>
          <a:p>
            <a:pPr indent="0" lvl="0" marL="0" rtl="0" algn="l">
              <a:lnSpc>
                <a:spcPct val="88888"/>
              </a:lnSpc>
              <a:spcBef>
                <a:spcPts val="0"/>
              </a:spcBef>
              <a:spcAft>
                <a:spcPts val="0"/>
              </a:spcAft>
              <a:buClr>
                <a:schemeClr val="lt1"/>
              </a:buClr>
              <a:buSzPts val="1800"/>
              <a:buNone/>
            </a:pPr>
            <a:r>
              <a:rPr lang="en-US"/>
              <a:t>SPRING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6"/>
          <p:cNvSpPr txBox="1"/>
          <p:nvPr>
            <p:ph type="title"/>
          </p:nvPr>
        </p:nvSpPr>
        <p:spPr>
          <a:xfrm>
            <a:off x="381000" y="381001"/>
            <a:ext cx="11430000" cy="60483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How To Find Your Current Loan Information</a:t>
            </a:r>
            <a:endParaRPr/>
          </a:p>
        </p:txBody>
      </p:sp>
      <p:sp>
        <p:nvSpPr>
          <p:cNvPr id="162" name="Google Shape;162;p6"/>
          <p:cNvSpPr txBox="1"/>
          <p:nvPr>
            <p:ph idx="1" type="body"/>
          </p:nvPr>
        </p:nvSpPr>
        <p:spPr>
          <a:xfrm>
            <a:off x="381000" y="1307775"/>
            <a:ext cx="10719300" cy="4897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latin typeface="Georgia"/>
                <a:ea typeface="Georgia"/>
                <a:cs typeface="Georgia"/>
                <a:sym typeface="Georgia"/>
              </a:rPr>
              <a:t>Your Loan Servicer: </a:t>
            </a:r>
            <a:endParaRPr b="1">
              <a:latin typeface="Georgia"/>
              <a:ea typeface="Georgia"/>
              <a:cs typeface="Georgia"/>
              <a:sym typeface="Georgia"/>
            </a:endParaRPr>
          </a:p>
          <a:p>
            <a:pPr indent="0" lvl="0" marL="0" rtl="0" algn="l">
              <a:lnSpc>
                <a:spcPct val="100000"/>
              </a:lnSpc>
              <a:spcBef>
                <a:spcPts val="0"/>
              </a:spcBef>
              <a:spcAft>
                <a:spcPts val="0"/>
              </a:spcAft>
              <a:buNone/>
            </a:pPr>
            <a:r>
              <a:t/>
            </a:r>
            <a:endParaRPr>
              <a:latin typeface="Georgia"/>
              <a:ea typeface="Georgia"/>
              <a:cs typeface="Georgia"/>
              <a:sym typeface="Georgia"/>
            </a:endParaRPr>
          </a:p>
          <a:p>
            <a:pPr indent="0" lvl="0" marL="0" rtl="0" algn="l">
              <a:lnSpc>
                <a:spcPct val="100000"/>
              </a:lnSpc>
              <a:spcBef>
                <a:spcPts val="0"/>
              </a:spcBef>
              <a:spcAft>
                <a:spcPts val="0"/>
              </a:spcAft>
              <a:buNone/>
            </a:pPr>
            <a:r>
              <a:rPr lang="en-US"/>
              <a:t>The 9 </a:t>
            </a:r>
            <a:r>
              <a:rPr lang="en-US"/>
              <a:t>companies to which the Department of Education has awarded contracts to service your loans.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US"/>
              <a:t>Examples: </a:t>
            </a:r>
            <a:endParaRPr>
              <a:latin typeface="Arial"/>
              <a:ea typeface="Arial"/>
              <a:cs typeface="Arial"/>
              <a:sym typeface="Arial"/>
            </a:endParaRPr>
          </a:p>
          <a:p>
            <a:pPr indent="0" lvl="2" marL="914400" rtl="0" algn="l">
              <a:lnSpc>
                <a:spcPct val="100000"/>
              </a:lnSpc>
              <a:spcBef>
                <a:spcPts val="0"/>
              </a:spcBef>
              <a:spcAft>
                <a:spcPts val="0"/>
              </a:spcAft>
              <a:buSzPts val="2000"/>
              <a:buNone/>
            </a:pPr>
            <a:r>
              <a:rPr lang="en-US">
                <a:latin typeface="Arial"/>
                <a:ea typeface="Arial"/>
                <a:cs typeface="Arial"/>
                <a:sym typeface="Arial"/>
              </a:rPr>
              <a:t>- MOHELA</a:t>
            </a:r>
            <a:endParaRPr>
              <a:latin typeface="Arial"/>
              <a:ea typeface="Arial"/>
              <a:cs typeface="Arial"/>
              <a:sym typeface="Arial"/>
            </a:endParaRPr>
          </a:p>
          <a:p>
            <a:pPr indent="0" lvl="2" marL="914400" rtl="0" algn="l">
              <a:lnSpc>
                <a:spcPct val="100000"/>
              </a:lnSpc>
              <a:spcBef>
                <a:spcPts val="0"/>
              </a:spcBef>
              <a:spcAft>
                <a:spcPts val="0"/>
              </a:spcAft>
              <a:buSzPts val="2000"/>
              <a:buNone/>
            </a:pPr>
            <a:r>
              <a:rPr lang="en-US">
                <a:latin typeface="Arial"/>
                <a:ea typeface="Arial"/>
                <a:cs typeface="Arial"/>
                <a:sym typeface="Arial"/>
              </a:rPr>
              <a:t>- Nelnet</a:t>
            </a:r>
            <a:endParaRPr>
              <a:latin typeface="Arial"/>
              <a:ea typeface="Arial"/>
              <a:cs typeface="Arial"/>
              <a:sym typeface="Arial"/>
            </a:endParaRPr>
          </a:p>
          <a:p>
            <a:pPr indent="0" lvl="2" marL="914400" rtl="0" algn="l">
              <a:lnSpc>
                <a:spcPct val="100000"/>
              </a:lnSpc>
              <a:spcBef>
                <a:spcPts val="0"/>
              </a:spcBef>
              <a:spcAft>
                <a:spcPts val="0"/>
              </a:spcAft>
              <a:buSzPts val="2000"/>
              <a:buNone/>
            </a:pPr>
            <a:r>
              <a:rPr lang="en-US">
                <a:latin typeface="Arial"/>
                <a:ea typeface="Arial"/>
                <a:cs typeface="Arial"/>
                <a:sym typeface="Arial"/>
              </a:rPr>
              <a:t>- Great Lakes</a:t>
            </a:r>
            <a:endParaRPr>
              <a:latin typeface="Arial"/>
              <a:ea typeface="Arial"/>
              <a:cs typeface="Arial"/>
              <a:sym typeface="Arial"/>
            </a:endParaRPr>
          </a:p>
          <a:p>
            <a:pPr indent="0" lvl="2" marL="914400" rtl="0" algn="l">
              <a:lnSpc>
                <a:spcPct val="100000"/>
              </a:lnSpc>
              <a:spcBef>
                <a:spcPts val="0"/>
              </a:spcBef>
              <a:spcAft>
                <a:spcPts val="0"/>
              </a:spcAft>
              <a:buSzPts val="2000"/>
              <a:buNone/>
            </a:pPr>
            <a:r>
              <a:rPr lang="en-US">
                <a:latin typeface="Arial"/>
                <a:ea typeface="Arial"/>
                <a:cs typeface="Arial"/>
                <a:sym typeface="Arial"/>
              </a:rPr>
              <a:t>- ECSI</a:t>
            </a:r>
            <a:endParaRPr>
              <a:latin typeface="Arial"/>
              <a:ea typeface="Arial"/>
              <a:cs typeface="Arial"/>
              <a:sym typeface="Arial"/>
            </a:endParaRPr>
          </a:p>
          <a:p>
            <a:pPr indent="0" lvl="2" marL="914400" rtl="0" algn="l">
              <a:lnSpc>
                <a:spcPct val="100000"/>
              </a:lnSpc>
              <a:spcBef>
                <a:spcPts val="0"/>
              </a:spcBef>
              <a:spcAft>
                <a:spcPts val="0"/>
              </a:spcAft>
              <a:buSzPts val="2000"/>
              <a:buNone/>
            </a:pPr>
            <a:r>
              <a:rPr lang="en-US">
                <a:latin typeface="Arial"/>
                <a:ea typeface="Arial"/>
                <a:cs typeface="Arial"/>
                <a:sym typeface="Arial"/>
              </a:rPr>
              <a:t>- EdFinancial</a:t>
            </a:r>
            <a:endParaRPr>
              <a:latin typeface="Arial"/>
              <a:ea typeface="Arial"/>
              <a:cs typeface="Arial"/>
              <a:sym typeface="Arial"/>
            </a:endParaRPr>
          </a:p>
          <a:p>
            <a:pPr indent="0" lvl="2" marL="914400" rtl="0" algn="l">
              <a:lnSpc>
                <a:spcPct val="100000"/>
              </a:lnSpc>
              <a:spcBef>
                <a:spcPts val="0"/>
              </a:spcBef>
              <a:spcAft>
                <a:spcPts val="0"/>
              </a:spcAft>
              <a:buSzPts val="2000"/>
              <a:buNone/>
            </a:pPr>
            <a:r>
              <a:rPr lang="en-US">
                <a:latin typeface="Arial"/>
                <a:ea typeface="Arial"/>
                <a:cs typeface="Arial"/>
                <a:sym typeface="Arial"/>
              </a:rPr>
              <a:t>- Aidvantage (former Navient) </a:t>
            </a:r>
            <a:endParaRPr>
              <a:latin typeface="Arial"/>
              <a:ea typeface="Arial"/>
              <a:cs typeface="Arial"/>
              <a:sym typeface="Arial"/>
            </a:endParaRPr>
          </a:p>
          <a:p>
            <a:pPr indent="0" lvl="2" marL="914400" rtl="0" algn="l">
              <a:lnSpc>
                <a:spcPct val="100000"/>
              </a:lnSpc>
              <a:spcBef>
                <a:spcPts val="0"/>
              </a:spcBef>
              <a:spcAft>
                <a:spcPts val="0"/>
              </a:spcAft>
              <a:buSzPts val="2000"/>
              <a:buNone/>
            </a:pPr>
            <a:r>
              <a:t/>
            </a:r>
            <a:endParaRPr>
              <a:latin typeface="Arial"/>
              <a:ea typeface="Arial"/>
              <a:cs typeface="Arial"/>
              <a:sym typeface="Arial"/>
            </a:endParaRPr>
          </a:p>
          <a:p>
            <a:pPr indent="0" lvl="0" marL="0" rtl="0" algn="l">
              <a:lnSpc>
                <a:spcPct val="100000"/>
              </a:lnSpc>
              <a:spcBef>
                <a:spcPts val="0"/>
              </a:spcBef>
              <a:spcAft>
                <a:spcPts val="0"/>
              </a:spcAft>
              <a:buNone/>
            </a:pPr>
            <a:r>
              <a:rPr b="1" lang="en-US"/>
              <a:t>National Student Loan Data System</a:t>
            </a:r>
            <a:endParaRPr/>
          </a:p>
          <a:p>
            <a:pPr indent="0" lvl="0" marL="0" rtl="0" algn="l">
              <a:lnSpc>
                <a:spcPct val="100000"/>
              </a:lnSpc>
              <a:spcBef>
                <a:spcPts val="0"/>
              </a:spcBef>
              <a:spcAft>
                <a:spcPts val="0"/>
              </a:spcAft>
              <a:buNone/>
            </a:pPr>
            <a:r>
              <a:rPr lang="en-US"/>
              <a:t>Federal website that contains full accounting of your loan information (review once a year)</a:t>
            </a:r>
            <a:endParaRPr/>
          </a:p>
          <a:p>
            <a:pPr indent="0" lvl="0" marL="0" rtl="0" algn="l">
              <a:lnSpc>
                <a:spcPct val="100000"/>
              </a:lnSpc>
              <a:spcBef>
                <a:spcPts val="0"/>
              </a:spcBef>
              <a:spcAft>
                <a:spcPts val="0"/>
              </a:spcAft>
              <a:buNone/>
            </a:pPr>
            <a:r>
              <a:rPr lang="en-US" u="sng">
                <a:solidFill>
                  <a:schemeClr val="hlink"/>
                </a:solidFill>
                <a:hlinkClick r:id="rId3"/>
              </a:rPr>
              <a:t>https://studentaid.gov</a:t>
            </a:r>
            <a:endParaRPr sz="2900"/>
          </a:p>
          <a:p>
            <a:pPr indent="0" lvl="0" marL="0" rtl="0" algn="l">
              <a:lnSpc>
                <a:spcPct val="100000"/>
              </a:lnSpc>
              <a:spcBef>
                <a:spcPts val="0"/>
              </a:spcBef>
              <a:spcAft>
                <a:spcPts val="0"/>
              </a:spcAft>
              <a:buNone/>
            </a:pPr>
            <a:r>
              <a:t/>
            </a:r>
            <a:endParaRPr>
              <a:latin typeface="Georgia"/>
              <a:ea typeface="Georgia"/>
              <a:cs typeface="Georgia"/>
              <a:sym typeface="Georgia"/>
            </a:endParaRPr>
          </a:p>
          <a:p>
            <a:pPr indent="0" lvl="0" marL="0" rtl="0" algn="l">
              <a:lnSpc>
                <a:spcPct val="100000"/>
              </a:lnSpc>
              <a:spcBef>
                <a:spcPts val="0"/>
              </a:spcBef>
              <a:spcAft>
                <a:spcPts val="0"/>
              </a:spcAft>
              <a:buNone/>
            </a:pPr>
            <a:r>
              <a:t/>
            </a:r>
            <a:endParaRPr>
              <a:latin typeface="Georgia"/>
              <a:ea typeface="Georgia"/>
              <a:cs typeface="Georgia"/>
              <a:sym typeface="Georgia"/>
            </a:endParaRPr>
          </a:p>
          <a:p>
            <a:pPr indent="0" lvl="0" marL="0" rtl="0" algn="l">
              <a:lnSpc>
                <a:spcPct val="100000"/>
              </a:lnSpc>
              <a:spcBef>
                <a:spcPts val="1400"/>
              </a:spcBef>
              <a:spcAft>
                <a:spcPts val="0"/>
              </a:spcAft>
              <a:buClr>
                <a:schemeClr val="dk1"/>
              </a:buClr>
              <a:buSzPts val="2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12fc06d9791_0_6"/>
          <p:cNvSpPr txBox="1"/>
          <p:nvPr>
            <p:ph type="title"/>
          </p:nvPr>
        </p:nvSpPr>
        <p:spPr>
          <a:xfrm>
            <a:off x="381000" y="381001"/>
            <a:ext cx="11430000" cy="609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Federal Loan Repayment </a:t>
            </a:r>
            <a:endParaRPr/>
          </a:p>
        </p:txBody>
      </p:sp>
      <p:sp>
        <p:nvSpPr>
          <p:cNvPr id="169" name="Google Shape;169;g12fc06d9791_0_6"/>
          <p:cNvSpPr txBox="1"/>
          <p:nvPr>
            <p:ph idx="1" type="body"/>
          </p:nvPr>
        </p:nvSpPr>
        <p:spPr>
          <a:xfrm>
            <a:off x="381000" y="1295400"/>
            <a:ext cx="10680300" cy="1970400"/>
          </a:xfrm>
          <a:prstGeom prst="rect">
            <a:avLst/>
          </a:prstGeom>
        </p:spPr>
        <p:txBody>
          <a:bodyPr anchorCtr="0" anchor="t" bIns="45700" lIns="91425" spcFirstLastPara="1" rIns="91425" wrap="square" tIns="45700">
            <a:noAutofit/>
          </a:bodyPr>
          <a:lstStyle/>
          <a:p>
            <a:pPr indent="-355600" lvl="0" marL="457200" rtl="0" algn="l">
              <a:spcBef>
                <a:spcPts val="1800"/>
              </a:spcBef>
              <a:spcAft>
                <a:spcPts val="0"/>
              </a:spcAft>
              <a:buSzPts val="2000"/>
              <a:buChar char="●"/>
            </a:pPr>
            <a:r>
              <a:rPr lang="en-US"/>
              <a:t>Variety of options</a:t>
            </a:r>
            <a:endParaRPr/>
          </a:p>
          <a:p>
            <a:pPr indent="-355600" lvl="0" marL="457200" rtl="0" algn="l">
              <a:spcBef>
                <a:spcPts val="0"/>
              </a:spcBef>
              <a:spcAft>
                <a:spcPts val="0"/>
              </a:spcAft>
              <a:buSzPts val="2000"/>
              <a:buChar char="●"/>
            </a:pPr>
            <a:r>
              <a:rPr lang="en-US"/>
              <a:t>No prepayment penalties</a:t>
            </a:r>
            <a:endParaRPr/>
          </a:p>
          <a:p>
            <a:pPr indent="-355600" lvl="0" marL="457200" rtl="0" algn="l">
              <a:spcBef>
                <a:spcPts val="0"/>
              </a:spcBef>
              <a:spcAft>
                <a:spcPts val="0"/>
              </a:spcAft>
              <a:buSzPts val="2000"/>
              <a:buChar char="●"/>
            </a:pPr>
            <a:r>
              <a:rPr lang="en-US"/>
              <a:t>Ability to change plans (be careful switching out of income driven repayment; defaults to 10 year plan)</a:t>
            </a:r>
            <a:endParaRPr/>
          </a:p>
          <a:p>
            <a:pPr indent="-381000" lvl="1" marL="914400" rtl="0" algn="l">
              <a:spcBef>
                <a:spcPts val="0"/>
              </a:spcBef>
              <a:spcAft>
                <a:spcPts val="0"/>
              </a:spcAft>
              <a:buSzPts val="2400"/>
              <a:buChar char="○"/>
            </a:pPr>
            <a:r>
              <a:rPr lang="en-US">
                <a:latin typeface="Arial"/>
                <a:ea typeface="Arial"/>
                <a:cs typeface="Arial"/>
                <a:sym typeface="Arial"/>
              </a:rPr>
              <a:t>Standard:  10 Years</a:t>
            </a:r>
            <a:endParaRPr>
              <a:latin typeface="Arial"/>
              <a:ea typeface="Arial"/>
              <a:cs typeface="Arial"/>
              <a:sym typeface="Arial"/>
            </a:endParaRPr>
          </a:p>
          <a:p>
            <a:pPr indent="-381000" lvl="1" marL="914400" rtl="0" algn="l">
              <a:spcBef>
                <a:spcPts val="0"/>
              </a:spcBef>
              <a:spcAft>
                <a:spcPts val="0"/>
              </a:spcAft>
              <a:buSzPts val="2400"/>
              <a:buChar char="○"/>
            </a:pPr>
            <a:r>
              <a:rPr lang="en-US">
                <a:latin typeface="Arial"/>
                <a:ea typeface="Arial"/>
                <a:cs typeface="Arial"/>
                <a:sym typeface="Arial"/>
              </a:rPr>
              <a:t>Extended: 25 Years ($30,000 or more in total fed loan borrowing)</a:t>
            </a:r>
            <a:endParaRPr>
              <a:latin typeface="Arial"/>
              <a:ea typeface="Arial"/>
              <a:cs typeface="Arial"/>
              <a:sym typeface="Arial"/>
            </a:endParaRPr>
          </a:p>
          <a:p>
            <a:pPr indent="-381000" lvl="1" marL="914400" rtl="0" algn="l">
              <a:spcBef>
                <a:spcPts val="0"/>
              </a:spcBef>
              <a:spcAft>
                <a:spcPts val="0"/>
              </a:spcAft>
              <a:buSzPts val="2400"/>
              <a:buChar char="○"/>
            </a:pPr>
            <a:r>
              <a:rPr lang="en-US">
                <a:latin typeface="Arial"/>
                <a:ea typeface="Arial"/>
                <a:cs typeface="Arial"/>
                <a:sym typeface="Arial"/>
              </a:rPr>
              <a:t>Graduated: Payments start low, and increase over time</a:t>
            </a:r>
            <a:endParaRPr>
              <a:latin typeface="Arial"/>
              <a:ea typeface="Arial"/>
              <a:cs typeface="Arial"/>
              <a:sym typeface="Arial"/>
            </a:endParaRPr>
          </a:p>
          <a:p>
            <a:pPr indent="0" lvl="0" marL="0" rtl="0" algn="l">
              <a:spcBef>
                <a:spcPts val="1800"/>
              </a:spcBef>
              <a:spcAft>
                <a:spcPts val="0"/>
              </a:spcAft>
              <a:buNone/>
            </a:pPr>
            <a:r>
              <a:rPr lang="en-US"/>
              <a:t>Examples: </a:t>
            </a:r>
            <a:endParaRPr/>
          </a:p>
          <a:p>
            <a:pPr indent="0" lvl="0" marL="0" rtl="0" algn="l">
              <a:spcBef>
                <a:spcPts val="1800"/>
              </a:spcBef>
              <a:spcAft>
                <a:spcPts val="0"/>
              </a:spcAft>
              <a:buNone/>
            </a:pPr>
            <a:r>
              <a:t/>
            </a:r>
            <a:endParaRPr/>
          </a:p>
        </p:txBody>
      </p:sp>
      <p:graphicFrame>
        <p:nvGraphicFramePr>
          <p:cNvPr id="170" name="Google Shape;170;g12fc06d9791_0_6"/>
          <p:cNvGraphicFramePr/>
          <p:nvPr/>
        </p:nvGraphicFramePr>
        <p:xfrm>
          <a:off x="647700" y="4194750"/>
          <a:ext cx="3000000" cy="3000000"/>
        </p:xfrm>
        <a:graphic>
          <a:graphicData uri="http://schemas.openxmlformats.org/drawingml/2006/table">
            <a:tbl>
              <a:tblPr>
                <a:noFill/>
                <a:tableStyleId>{E208B939-A694-4694-84AC-F325FC64E6EB}</a:tableStyleId>
              </a:tblPr>
              <a:tblGrid>
                <a:gridCol w="2057400"/>
                <a:gridCol w="2057400"/>
                <a:gridCol w="2057400"/>
                <a:gridCol w="2057400"/>
                <a:gridCol w="2057400"/>
              </a:tblGrid>
              <a:tr h="381000">
                <a:tc>
                  <a:txBody>
                    <a:bodyPr/>
                    <a:lstStyle/>
                    <a:p>
                      <a:pPr indent="0" lvl="0" marL="0" rtl="0" algn="l">
                        <a:spcBef>
                          <a:spcPts val="0"/>
                        </a:spcBef>
                        <a:spcAft>
                          <a:spcPts val="0"/>
                        </a:spcAft>
                        <a:buNone/>
                      </a:pPr>
                      <a:r>
                        <a:rPr lang="en-US"/>
                        <a:t>Gross Amount of Debt</a:t>
                      </a:r>
                      <a:endParaRPr/>
                    </a:p>
                  </a:txBody>
                  <a:tcPr marT="91425" marB="91425" marR="91425" marL="91425"/>
                </a:tc>
                <a:tc>
                  <a:txBody>
                    <a:bodyPr/>
                    <a:lstStyle/>
                    <a:p>
                      <a:pPr indent="0" lvl="0" marL="0" rtl="0" algn="l">
                        <a:spcBef>
                          <a:spcPts val="0"/>
                        </a:spcBef>
                        <a:spcAft>
                          <a:spcPts val="0"/>
                        </a:spcAft>
                        <a:buNone/>
                      </a:pPr>
                      <a:r>
                        <a:rPr b="1" lang="en-US"/>
                        <a:t>$50,000</a:t>
                      </a:r>
                      <a:endParaRPr b="1"/>
                    </a:p>
                  </a:txBody>
                  <a:tcPr marT="91425" marB="91425" marR="91425" marL="91425"/>
                </a:tc>
                <a:tc>
                  <a:txBody>
                    <a:bodyPr/>
                    <a:lstStyle/>
                    <a:p>
                      <a:pPr indent="0" lvl="0" marL="0" rtl="0" algn="l">
                        <a:spcBef>
                          <a:spcPts val="0"/>
                        </a:spcBef>
                        <a:spcAft>
                          <a:spcPts val="0"/>
                        </a:spcAft>
                        <a:buNone/>
                      </a:pPr>
                      <a:r>
                        <a:rPr b="1" lang="en-US"/>
                        <a:t>$75,000</a:t>
                      </a:r>
                      <a:endParaRPr b="1"/>
                    </a:p>
                  </a:txBody>
                  <a:tcPr marT="91425" marB="91425" marR="91425" marL="91425"/>
                </a:tc>
                <a:tc>
                  <a:txBody>
                    <a:bodyPr/>
                    <a:lstStyle/>
                    <a:p>
                      <a:pPr indent="0" lvl="0" marL="0" rtl="0" algn="l">
                        <a:spcBef>
                          <a:spcPts val="0"/>
                        </a:spcBef>
                        <a:spcAft>
                          <a:spcPts val="0"/>
                        </a:spcAft>
                        <a:buNone/>
                      </a:pPr>
                      <a:r>
                        <a:rPr b="1" lang="en-US"/>
                        <a:t>$100,000</a:t>
                      </a:r>
                      <a:endParaRPr b="1"/>
                    </a:p>
                  </a:txBody>
                  <a:tcPr marT="91425" marB="91425" marR="91425" marL="91425"/>
                </a:tc>
                <a:tc>
                  <a:txBody>
                    <a:bodyPr/>
                    <a:lstStyle/>
                    <a:p>
                      <a:pPr indent="0" lvl="0" marL="0" rtl="0" algn="l">
                        <a:spcBef>
                          <a:spcPts val="0"/>
                        </a:spcBef>
                        <a:spcAft>
                          <a:spcPts val="0"/>
                        </a:spcAft>
                        <a:buNone/>
                      </a:pPr>
                      <a:r>
                        <a:rPr b="1" lang="en-US"/>
                        <a:t>$150,000</a:t>
                      </a:r>
                      <a:endParaRPr b="1"/>
                    </a:p>
                    <a:p>
                      <a:pPr indent="0" lvl="0" marL="0" rtl="0" algn="l">
                        <a:spcBef>
                          <a:spcPts val="0"/>
                        </a:spcBef>
                        <a:spcAft>
                          <a:spcPts val="0"/>
                        </a:spcAft>
                        <a:buNone/>
                      </a:pPr>
                      <a:r>
                        <a:t/>
                      </a:r>
                      <a:endParaRPr b="1"/>
                    </a:p>
                  </a:txBody>
                  <a:tcPr marT="91425" marB="91425" marR="91425" marL="91425"/>
                </a:tc>
              </a:tr>
              <a:tr h="381000">
                <a:tc>
                  <a:txBody>
                    <a:bodyPr/>
                    <a:lstStyle/>
                    <a:p>
                      <a:pPr indent="0" lvl="0" marL="0" rtl="0" algn="l">
                        <a:spcBef>
                          <a:spcPts val="0"/>
                        </a:spcBef>
                        <a:spcAft>
                          <a:spcPts val="0"/>
                        </a:spcAft>
                        <a:buNone/>
                      </a:pPr>
                      <a:r>
                        <a:rPr lang="en-US"/>
                        <a:t>Standard (10 year plan)</a:t>
                      </a:r>
                      <a:endParaRPr/>
                    </a:p>
                  </a:txBody>
                  <a:tcPr marT="91425" marB="91425" marR="91425" marL="91425"/>
                </a:tc>
                <a:tc>
                  <a:txBody>
                    <a:bodyPr/>
                    <a:lstStyle/>
                    <a:p>
                      <a:pPr indent="0" lvl="0" marL="0" rtl="0" algn="l">
                        <a:spcBef>
                          <a:spcPts val="0"/>
                        </a:spcBef>
                        <a:spcAft>
                          <a:spcPts val="0"/>
                        </a:spcAft>
                        <a:buNone/>
                      </a:pPr>
                      <a:r>
                        <a:rPr lang="en-US"/>
                        <a:t>$555</a:t>
                      </a:r>
                      <a:endParaRPr/>
                    </a:p>
                  </a:txBody>
                  <a:tcPr marT="91425" marB="91425" marR="91425" marL="91425"/>
                </a:tc>
                <a:tc>
                  <a:txBody>
                    <a:bodyPr/>
                    <a:lstStyle/>
                    <a:p>
                      <a:pPr indent="0" lvl="0" marL="0" rtl="0" algn="l">
                        <a:spcBef>
                          <a:spcPts val="0"/>
                        </a:spcBef>
                        <a:spcAft>
                          <a:spcPts val="0"/>
                        </a:spcAft>
                        <a:buNone/>
                      </a:pPr>
                      <a:r>
                        <a:rPr lang="en-US"/>
                        <a:t>$832</a:t>
                      </a:r>
                      <a:endParaRPr/>
                    </a:p>
                  </a:txBody>
                  <a:tcPr marT="91425" marB="91425" marR="91425" marL="91425"/>
                </a:tc>
                <a:tc>
                  <a:txBody>
                    <a:bodyPr/>
                    <a:lstStyle/>
                    <a:p>
                      <a:pPr indent="0" lvl="0" marL="0" rtl="0" algn="l">
                        <a:spcBef>
                          <a:spcPts val="0"/>
                        </a:spcBef>
                        <a:spcAft>
                          <a:spcPts val="0"/>
                        </a:spcAft>
                        <a:buNone/>
                      </a:pPr>
                      <a:r>
                        <a:rPr lang="en-US"/>
                        <a:t>$1,110</a:t>
                      </a:r>
                      <a:endParaRPr/>
                    </a:p>
                  </a:txBody>
                  <a:tcPr marT="91425" marB="91425" marR="91425" marL="91425"/>
                </a:tc>
                <a:tc>
                  <a:txBody>
                    <a:bodyPr/>
                    <a:lstStyle/>
                    <a:p>
                      <a:pPr indent="0" lvl="0" marL="0" rtl="0" algn="l">
                        <a:spcBef>
                          <a:spcPts val="0"/>
                        </a:spcBef>
                        <a:spcAft>
                          <a:spcPts val="0"/>
                        </a:spcAft>
                        <a:buNone/>
                      </a:pPr>
                      <a:r>
                        <a:rPr lang="en-US"/>
                        <a:t>$1,665</a:t>
                      </a:r>
                      <a:endParaRPr/>
                    </a:p>
                  </a:txBody>
                  <a:tcPr marT="91425" marB="91425" marR="91425" marL="91425"/>
                </a:tc>
              </a:tr>
              <a:tr h="381000">
                <a:tc>
                  <a:txBody>
                    <a:bodyPr/>
                    <a:lstStyle/>
                    <a:p>
                      <a:pPr indent="0" lvl="0" marL="0" rtl="0" algn="l">
                        <a:spcBef>
                          <a:spcPts val="0"/>
                        </a:spcBef>
                        <a:spcAft>
                          <a:spcPts val="0"/>
                        </a:spcAft>
                        <a:buNone/>
                      </a:pPr>
                      <a:r>
                        <a:rPr lang="en-US"/>
                        <a:t>Extended (25 year plan)</a:t>
                      </a:r>
                      <a:endParaRPr/>
                    </a:p>
                  </a:txBody>
                  <a:tcPr marT="91425" marB="91425" marR="91425" marL="91425"/>
                </a:tc>
                <a:tc>
                  <a:txBody>
                    <a:bodyPr/>
                    <a:lstStyle/>
                    <a:p>
                      <a:pPr indent="0" lvl="0" marL="0" rtl="0" algn="l">
                        <a:spcBef>
                          <a:spcPts val="0"/>
                        </a:spcBef>
                        <a:spcAft>
                          <a:spcPts val="0"/>
                        </a:spcAft>
                        <a:buNone/>
                      </a:pPr>
                      <a:r>
                        <a:rPr lang="en-US"/>
                        <a:t>$322</a:t>
                      </a:r>
                      <a:endParaRPr/>
                    </a:p>
                  </a:txBody>
                  <a:tcPr marT="91425" marB="91425" marR="91425" marL="91425"/>
                </a:tc>
                <a:tc>
                  <a:txBody>
                    <a:bodyPr/>
                    <a:lstStyle/>
                    <a:p>
                      <a:pPr indent="0" lvl="0" marL="0" rtl="0" algn="l">
                        <a:spcBef>
                          <a:spcPts val="0"/>
                        </a:spcBef>
                        <a:spcAft>
                          <a:spcPts val="0"/>
                        </a:spcAft>
                        <a:buNone/>
                      </a:pPr>
                      <a:r>
                        <a:rPr lang="en-US"/>
                        <a:t>$483</a:t>
                      </a:r>
                      <a:endParaRPr/>
                    </a:p>
                  </a:txBody>
                  <a:tcPr marT="91425" marB="91425" marR="91425" marL="91425"/>
                </a:tc>
                <a:tc>
                  <a:txBody>
                    <a:bodyPr/>
                    <a:lstStyle/>
                    <a:p>
                      <a:pPr indent="0" lvl="0" marL="0" rtl="0" algn="l">
                        <a:spcBef>
                          <a:spcPts val="0"/>
                        </a:spcBef>
                        <a:spcAft>
                          <a:spcPts val="0"/>
                        </a:spcAft>
                        <a:buNone/>
                      </a:pPr>
                      <a:r>
                        <a:rPr lang="en-US"/>
                        <a:t>$644</a:t>
                      </a:r>
                      <a:endParaRPr/>
                    </a:p>
                  </a:txBody>
                  <a:tcPr marT="91425" marB="91425" marR="91425" marL="91425"/>
                </a:tc>
                <a:tc>
                  <a:txBody>
                    <a:bodyPr/>
                    <a:lstStyle/>
                    <a:p>
                      <a:pPr indent="0" lvl="0" marL="0" rtl="0" algn="l">
                        <a:spcBef>
                          <a:spcPts val="0"/>
                        </a:spcBef>
                        <a:spcAft>
                          <a:spcPts val="0"/>
                        </a:spcAft>
                        <a:buNone/>
                      </a:pPr>
                      <a:r>
                        <a:rPr lang="en-US"/>
                        <a:t>$965</a:t>
                      </a:r>
                      <a:endParaRPr/>
                    </a:p>
                  </a:txBody>
                  <a:tcPr marT="91425" marB="91425" marR="91425" marL="91425"/>
                </a:tc>
              </a:tr>
            </a:tbl>
          </a:graphicData>
        </a:graphic>
      </p:graphicFrame>
      <p:sp>
        <p:nvSpPr>
          <p:cNvPr id="171" name="Google Shape;171;g12fc06d9791_0_6"/>
          <p:cNvSpPr txBox="1"/>
          <p:nvPr/>
        </p:nvSpPr>
        <p:spPr>
          <a:xfrm>
            <a:off x="765450" y="5810100"/>
            <a:ext cx="1040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Payments that exceed 15% of income are generally considered “excessively burdensome” and may not be sustainable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4899116255_0_6"/>
          <p:cNvSpPr txBox="1"/>
          <p:nvPr>
            <p:ph type="title"/>
          </p:nvPr>
        </p:nvSpPr>
        <p:spPr>
          <a:xfrm>
            <a:off x="645400" y="604900"/>
            <a:ext cx="2975400" cy="13269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200"/>
              <a:buFont typeface="Arial"/>
              <a:buNone/>
            </a:pPr>
            <a:r>
              <a:rPr b="1" i="1" lang="en-US"/>
              <a:t>Sample Budget:</a:t>
            </a:r>
            <a:r>
              <a:rPr lang="en-US"/>
              <a:t> From Recent Financial </a:t>
            </a:r>
            <a:r>
              <a:rPr lang="en-US"/>
              <a:t>Planning</a:t>
            </a:r>
            <a:r>
              <a:rPr lang="en-US"/>
              <a:t> Session </a:t>
            </a:r>
            <a:endParaRPr/>
          </a:p>
        </p:txBody>
      </p:sp>
      <p:sp>
        <p:nvSpPr>
          <p:cNvPr id="177" name="Google Shape;177;g24899116255_0_6"/>
          <p:cNvSpPr txBox="1"/>
          <p:nvPr>
            <p:ph idx="12" type="sldNum"/>
          </p:nvPr>
        </p:nvSpPr>
        <p:spPr>
          <a:xfrm>
            <a:off x="11646195" y="6481857"/>
            <a:ext cx="545700" cy="2616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a:p>
        </p:txBody>
      </p:sp>
      <p:pic>
        <p:nvPicPr>
          <p:cNvPr id="178" name="Google Shape;178;g24899116255_0_6"/>
          <p:cNvPicPr preferRelativeResize="0"/>
          <p:nvPr/>
        </p:nvPicPr>
        <p:blipFill rotWithShape="1">
          <a:blip r:embed="rId3">
            <a:alphaModFix/>
          </a:blip>
          <a:srcRect b="0" l="0" r="0" t="0"/>
          <a:stretch/>
        </p:blipFill>
        <p:spPr>
          <a:xfrm>
            <a:off x="3885104" y="707963"/>
            <a:ext cx="5500686" cy="5545138"/>
          </a:xfrm>
          <a:prstGeom prst="rect">
            <a:avLst/>
          </a:prstGeom>
          <a:noFill/>
          <a:ln>
            <a:noFill/>
          </a:ln>
        </p:spPr>
      </p:pic>
      <p:sp>
        <p:nvSpPr>
          <p:cNvPr id="179" name="Google Shape;179;g24899116255_0_6"/>
          <p:cNvSpPr/>
          <p:nvPr/>
        </p:nvSpPr>
        <p:spPr>
          <a:xfrm>
            <a:off x="3668850" y="4377700"/>
            <a:ext cx="5915100" cy="6795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12fc06d9791_0_79"/>
          <p:cNvSpPr txBox="1"/>
          <p:nvPr>
            <p:ph type="title"/>
          </p:nvPr>
        </p:nvSpPr>
        <p:spPr>
          <a:xfrm>
            <a:off x="381000" y="381001"/>
            <a:ext cx="11430000" cy="609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Federal Income Driven Repayment</a:t>
            </a:r>
            <a:endParaRPr/>
          </a:p>
        </p:txBody>
      </p:sp>
      <p:sp>
        <p:nvSpPr>
          <p:cNvPr id="186" name="Google Shape;186;g12fc06d9791_0_79"/>
          <p:cNvSpPr txBox="1"/>
          <p:nvPr>
            <p:ph idx="1" type="body"/>
          </p:nvPr>
        </p:nvSpPr>
        <p:spPr>
          <a:xfrm>
            <a:off x="381000" y="1295400"/>
            <a:ext cx="7389000" cy="4897500"/>
          </a:xfrm>
          <a:prstGeom prst="rect">
            <a:avLst/>
          </a:prstGeom>
        </p:spPr>
        <p:txBody>
          <a:bodyPr anchorCtr="0" anchor="t" bIns="45700" lIns="91425" spcFirstLastPara="1" rIns="91425" wrap="square" tIns="45700">
            <a:noAutofit/>
          </a:bodyPr>
          <a:lstStyle/>
          <a:p>
            <a:pPr indent="0" lvl="0" marL="0" rtl="0" algn="l">
              <a:spcBef>
                <a:spcPts val="1800"/>
              </a:spcBef>
              <a:spcAft>
                <a:spcPts val="0"/>
              </a:spcAft>
              <a:buNone/>
            </a:pPr>
            <a:r>
              <a:rPr lang="en-US"/>
              <a:t>Powerful tool to help make student loan payments affordable. </a:t>
            </a:r>
            <a:endParaRPr/>
          </a:p>
          <a:p>
            <a:pPr indent="-355600" lvl="0" marL="457200" rtl="0" algn="l">
              <a:spcBef>
                <a:spcPts val="1800"/>
              </a:spcBef>
              <a:spcAft>
                <a:spcPts val="0"/>
              </a:spcAft>
              <a:buSzPts val="2000"/>
              <a:buChar char="●"/>
            </a:pPr>
            <a:r>
              <a:rPr lang="en-US"/>
              <a:t>Income sensitive </a:t>
            </a:r>
            <a:endParaRPr/>
          </a:p>
          <a:p>
            <a:pPr indent="-355600" lvl="0" marL="457200" rtl="0" algn="l">
              <a:spcBef>
                <a:spcPts val="0"/>
              </a:spcBef>
              <a:spcAft>
                <a:spcPts val="0"/>
              </a:spcAft>
              <a:buSzPts val="2000"/>
              <a:buChar char="●"/>
            </a:pPr>
            <a:r>
              <a:rPr lang="en-US"/>
              <a:t>Payments based on AGI, not how much you owe</a:t>
            </a:r>
            <a:endParaRPr/>
          </a:p>
          <a:p>
            <a:pPr indent="-355600" lvl="0" marL="457200" rtl="0" algn="l">
              <a:spcBef>
                <a:spcPts val="0"/>
              </a:spcBef>
              <a:spcAft>
                <a:spcPts val="0"/>
              </a:spcAft>
              <a:buSzPts val="2000"/>
              <a:buChar char="●"/>
            </a:pPr>
            <a:r>
              <a:rPr lang="en-US"/>
              <a:t>Low required monthly payments likely cause “negative amortization” </a:t>
            </a:r>
            <a:r>
              <a:rPr lang="en-US" sz="1700"/>
              <a:t>(what you owe growing faster than payments) </a:t>
            </a:r>
            <a:endParaRPr sz="1700"/>
          </a:p>
          <a:p>
            <a:pPr indent="-355600" lvl="0" marL="457200" rtl="0" algn="l">
              <a:spcBef>
                <a:spcPts val="0"/>
              </a:spcBef>
              <a:spcAft>
                <a:spcPts val="0"/>
              </a:spcAft>
              <a:buSzPts val="2000"/>
              <a:buChar char="●"/>
            </a:pPr>
            <a:r>
              <a:rPr lang="en-US"/>
              <a:t>Four plans, but typical graduates currently utilizing REPAYE</a:t>
            </a:r>
            <a:endParaRPr/>
          </a:p>
          <a:p>
            <a:pPr indent="0" lvl="0" marL="0" rtl="0" algn="l">
              <a:spcBef>
                <a:spcPts val="1000"/>
              </a:spcBef>
              <a:spcAft>
                <a:spcPts val="0"/>
              </a:spcAft>
              <a:buNone/>
            </a:pPr>
            <a:r>
              <a:rPr lang="en-US"/>
              <a:t>REPAYE example: </a:t>
            </a:r>
            <a:endParaRPr/>
          </a:p>
          <a:p>
            <a:pPr indent="0" lvl="0" marL="0" rtl="0" algn="l">
              <a:lnSpc>
                <a:spcPct val="100000"/>
              </a:lnSpc>
              <a:spcBef>
                <a:spcPts val="1000"/>
              </a:spcBef>
              <a:spcAft>
                <a:spcPts val="0"/>
              </a:spcAft>
              <a:buNone/>
            </a:pPr>
            <a:r>
              <a:rPr lang="en-US" sz="1700"/>
              <a:t>payment amount is calculated as 10% of the adjusted gross income (AGI) that exceeds 150% of the poverty level</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rPr lang="en-US" sz="1700"/>
              <a:t>20 years if all loans you’re repaying under the plan were received for undergraduate study; </a:t>
            </a:r>
            <a:endParaRPr sz="1700"/>
          </a:p>
          <a:p>
            <a:pPr indent="0" lvl="0" marL="0" rtl="0" algn="l">
              <a:lnSpc>
                <a:spcPct val="100000"/>
              </a:lnSpc>
              <a:spcBef>
                <a:spcPts val="1200"/>
              </a:spcBef>
              <a:spcAft>
                <a:spcPts val="0"/>
              </a:spcAft>
              <a:buNone/>
            </a:pPr>
            <a:r>
              <a:rPr lang="en-US" sz="1700"/>
              <a:t>25 years if any loans you’re repaying under the plan were received for graduate or professional study</a:t>
            </a:r>
            <a:endParaRPr sz="1700"/>
          </a:p>
          <a:p>
            <a:pPr indent="0" lvl="0" marL="0" rtl="0" algn="l">
              <a:spcBef>
                <a:spcPts val="1800"/>
              </a:spcBef>
              <a:spcAft>
                <a:spcPts val="0"/>
              </a:spcAft>
              <a:buNone/>
            </a:pPr>
            <a:r>
              <a:t/>
            </a:r>
            <a:endParaRPr/>
          </a:p>
        </p:txBody>
      </p:sp>
      <p:graphicFrame>
        <p:nvGraphicFramePr>
          <p:cNvPr id="187" name="Google Shape;187;g12fc06d9791_0_79"/>
          <p:cNvGraphicFramePr/>
          <p:nvPr/>
        </p:nvGraphicFramePr>
        <p:xfrm>
          <a:off x="8017475" y="2712185"/>
          <a:ext cx="3000000" cy="3000000"/>
        </p:xfrm>
        <a:graphic>
          <a:graphicData uri="http://schemas.openxmlformats.org/drawingml/2006/table">
            <a:tbl>
              <a:tblPr>
                <a:noFill/>
                <a:tableStyleId>{E208B939-A694-4694-84AC-F325FC64E6EB}</a:tableStyleId>
              </a:tblPr>
              <a:tblGrid>
                <a:gridCol w="2176250"/>
                <a:gridCol w="1513425"/>
              </a:tblGrid>
              <a:tr h="552825">
                <a:tc gridSpan="2">
                  <a:txBody>
                    <a:bodyPr/>
                    <a:lstStyle/>
                    <a:p>
                      <a:pPr indent="0" lvl="0" marL="0" rtl="0" algn="l">
                        <a:spcBef>
                          <a:spcPts val="0"/>
                        </a:spcBef>
                        <a:spcAft>
                          <a:spcPts val="0"/>
                        </a:spcAft>
                        <a:buNone/>
                      </a:pPr>
                      <a:r>
                        <a:rPr b="1" lang="en-US"/>
                        <a:t>Required Monthly Payment (Income based) REPAYE</a:t>
                      </a:r>
                      <a:endParaRPr b="1"/>
                    </a:p>
                  </a:txBody>
                  <a:tcPr marT="91425" marB="91425" marR="91425" marL="91425"/>
                </a:tc>
                <a:tc hMerge="1"/>
              </a:tr>
              <a:tr h="552825">
                <a:tc>
                  <a:txBody>
                    <a:bodyPr/>
                    <a:lstStyle/>
                    <a:p>
                      <a:pPr indent="0" lvl="0" marL="0" rtl="0" algn="l">
                        <a:spcBef>
                          <a:spcPts val="0"/>
                        </a:spcBef>
                        <a:spcAft>
                          <a:spcPts val="0"/>
                        </a:spcAft>
                        <a:buNone/>
                      </a:pPr>
                      <a:r>
                        <a:rPr lang="en-US"/>
                        <a:t>Adjusted Gross Income (AGI)</a:t>
                      </a:r>
                      <a:endParaRPr/>
                    </a:p>
                  </a:txBody>
                  <a:tcPr marT="91425" marB="91425" marR="91425" marL="91425"/>
                </a:tc>
                <a:tc>
                  <a:txBody>
                    <a:bodyPr/>
                    <a:lstStyle/>
                    <a:p>
                      <a:pPr indent="0" lvl="0" marL="0" rtl="0" algn="l">
                        <a:spcBef>
                          <a:spcPts val="0"/>
                        </a:spcBef>
                        <a:spcAft>
                          <a:spcPts val="0"/>
                        </a:spcAft>
                        <a:buNone/>
                      </a:pPr>
                      <a:r>
                        <a:rPr lang="en-US"/>
                        <a:t>Monthly Payment</a:t>
                      </a:r>
                      <a:endParaRPr/>
                    </a:p>
                  </a:txBody>
                  <a:tcPr marT="91425" marB="91425" marR="91425" marL="91425"/>
                </a:tc>
              </a:tr>
              <a:tr h="552825">
                <a:tc>
                  <a:txBody>
                    <a:bodyPr/>
                    <a:lstStyle/>
                    <a:p>
                      <a:pPr indent="0" lvl="0" marL="0" rtl="0" algn="l">
                        <a:spcBef>
                          <a:spcPts val="0"/>
                        </a:spcBef>
                        <a:spcAft>
                          <a:spcPts val="0"/>
                        </a:spcAft>
                        <a:buNone/>
                      </a:pPr>
                      <a:r>
                        <a:rPr lang="en-US"/>
                        <a:t>$40,000</a:t>
                      </a:r>
                      <a:endParaRPr/>
                    </a:p>
                  </a:txBody>
                  <a:tcPr marT="91425" marB="91425" marR="91425" marL="91425"/>
                </a:tc>
                <a:tc>
                  <a:txBody>
                    <a:bodyPr/>
                    <a:lstStyle/>
                    <a:p>
                      <a:pPr indent="0" lvl="0" marL="0" rtl="0" algn="l">
                        <a:spcBef>
                          <a:spcPts val="0"/>
                        </a:spcBef>
                        <a:spcAft>
                          <a:spcPts val="0"/>
                        </a:spcAft>
                        <a:buNone/>
                      </a:pPr>
                      <a:r>
                        <a:rPr lang="en-US"/>
                        <a:t>$175</a:t>
                      </a:r>
                      <a:endParaRPr/>
                    </a:p>
                  </a:txBody>
                  <a:tcPr marT="91425" marB="91425" marR="91425" marL="91425"/>
                </a:tc>
              </a:tr>
              <a:tr h="552825">
                <a:tc>
                  <a:txBody>
                    <a:bodyPr/>
                    <a:lstStyle/>
                    <a:p>
                      <a:pPr indent="0" lvl="0" marL="0" rtl="0" algn="l">
                        <a:spcBef>
                          <a:spcPts val="0"/>
                        </a:spcBef>
                        <a:spcAft>
                          <a:spcPts val="0"/>
                        </a:spcAft>
                        <a:buNone/>
                      </a:pPr>
                      <a:r>
                        <a:rPr lang="en-US"/>
                        <a:t>$60,000</a:t>
                      </a:r>
                      <a:endParaRPr/>
                    </a:p>
                  </a:txBody>
                  <a:tcPr marT="91425" marB="91425" marR="91425" marL="91425"/>
                </a:tc>
                <a:tc>
                  <a:txBody>
                    <a:bodyPr/>
                    <a:lstStyle/>
                    <a:p>
                      <a:pPr indent="0" lvl="0" marL="0" rtl="0" algn="l">
                        <a:spcBef>
                          <a:spcPts val="0"/>
                        </a:spcBef>
                        <a:spcAft>
                          <a:spcPts val="0"/>
                        </a:spcAft>
                        <a:buNone/>
                      </a:pPr>
                      <a:r>
                        <a:rPr lang="en-US"/>
                        <a:t>$340</a:t>
                      </a:r>
                      <a:endParaRPr/>
                    </a:p>
                  </a:txBody>
                  <a:tcPr marT="91425" marB="91425" marR="91425" marL="91425"/>
                </a:tc>
              </a:tr>
              <a:tr h="552825">
                <a:tc>
                  <a:txBody>
                    <a:bodyPr/>
                    <a:lstStyle/>
                    <a:p>
                      <a:pPr indent="0" lvl="0" marL="0" rtl="0" algn="l">
                        <a:spcBef>
                          <a:spcPts val="0"/>
                        </a:spcBef>
                        <a:spcAft>
                          <a:spcPts val="0"/>
                        </a:spcAft>
                        <a:buNone/>
                      </a:pPr>
                      <a:r>
                        <a:rPr lang="en-US"/>
                        <a:t>$80,000</a:t>
                      </a:r>
                      <a:endParaRPr/>
                    </a:p>
                  </a:txBody>
                  <a:tcPr marT="91425" marB="91425" marR="91425" marL="91425"/>
                </a:tc>
                <a:tc>
                  <a:txBody>
                    <a:bodyPr/>
                    <a:lstStyle/>
                    <a:p>
                      <a:pPr indent="0" lvl="0" marL="0" rtl="0" algn="l">
                        <a:spcBef>
                          <a:spcPts val="0"/>
                        </a:spcBef>
                        <a:spcAft>
                          <a:spcPts val="0"/>
                        </a:spcAft>
                        <a:buNone/>
                      </a:pPr>
                      <a:r>
                        <a:rPr lang="en-US"/>
                        <a:t>$507</a:t>
                      </a:r>
                      <a:endParaRPr/>
                    </a:p>
                  </a:txBody>
                  <a:tcPr marT="91425" marB="91425" marR="91425" marL="91425"/>
                </a:tc>
              </a:tr>
              <a:tr h="552825">
                <a:tc>
                  <a:txBody>
                    <a:bodyPr/>
                    <a:lstStyle/>
                    <a:p>
                      <a:pPr indent="0" lvl="0" marL="0" rtl="0" algn="l">
                        <a:spcBef>
                          <a:spcPts val="0"/>
                        </a:spcBef>
                        <a:spcAft>
                          <a:spcPts val="0"/>
                        </a:spcAft>
                        <a:buNone/>
                      </a:pPr>
                      <a:r>
                        <a:rPr lang="en-US"/>
                        <a:t>$100,000</a:t>
                      </a:r>
                      <a:endParaRPr/>
                    </a:p>
                  </a:txBody>
                  <a:tcPr marT="91425" marB="91425" marR="91425" marL="91425"/>
                </a:tc>
                <a:tc>
                  <a:txBody>
                    <a:bodyPr/>
                    <a:lstStyle/>
                    <a:p>
                      <a:pPr indent="0" lvl="0" marL="0" rtl="0" algn="l">
                        <a:spcBef>
                          <a:spcPts val="0"/>
                        </a:spcBef>
                        <a:spcAft>
                          <a:spcPts val="0"/>
                        </a:spcAft>
                        <a:buNone/>
                      </a:pPr>
                      <a:r>
                        <a:rPr lang="en-US"/>
                        <a:t>$675</a:t>
                      </a:r>
                      <a:endParaRPr/>
                    </a:p>
                  </a:txBody>
                  <a:tcPr marT="91425" marB="91425" marR="91425" marL="91425"/>
                </a:tc>
              </a:tr>
            </a:tbl>
          </a:graphicData>
        </a:graphic>
      </p:graphicFrame>
      <p:sp>
        <p:nvSpPr>
          <p:cNvPr id="188" name="Google Shape;188;g12fc06d9791_0_79"/>
          <p:cNvSpPr txBox="1"/>
          <p:nvPr/>
        </p:nvSpPr>
        <p:spPr>
          <a:xfrm>
            <a:off x="272300" y="5861400"/>
            <a:ext cx="9614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u="sng">
                <a:solidFill>
                  <a:schemeClr val="hlink"/>
                </a:solidFill>
                <a:hlinkClick r:id="rId3"/>
              </a:rPr>
              <a:t>https://studentaid.gov/manage-loans/repayment/plans/income-driven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5"/>
          <p:cNvSpPr txBox="1"/>
          <p:nvPr>
            <p:ph type="title"/>
          </p:nvPr>
        </p:nvSpPr>
        <p:spPr>
          <a:xfrm>
            <a:off x="381000" y="381001"/>
            <a:ext cx="11430000" cy="60483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Default</a:t>
            </a:r>
            <a:endParaRPr/>
          </a:p>
        </p:txBody>
      </p:sp>
      <p:sp>
        <p:nvSpPr>
          <p:cNvPr id="194" name="Google Shape;194;p5"/>
          <p:cNvSpPr txBox="1"/>
          <p:nvPr>
            <p:ph idx="1" type="body"/>
          </p:nvPr>
        </p:nvSpPr>
        <p:spPr>
          <a:xfrm>
            <a:off x="381000" y="1307775"/>
            <a:ext cx="10992000" cy="4897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400"/>
              </a:spcBef>
              <a:spcAft>
                <a:spcPts val="0"/>
              </a:spcAft>
              <a:buClr>
                <a:schemeClr val="dk1"/>
              </a:buClr>
              <a:buSzPts val="2000"/>
              <a:buNone/>
            </a:pPr>
            <a:r>
              <a:rPr lang="en-US"/>
              <a:t>Excessive </a:t>
            </a:r>
            <a:r>
              <a:rPr lang="en-US"/>
              <a:t>delinquency*</a:t>
            </a:r>
            <a:r>
              <a:rPr lang="en-US"/>
              <a:t> on student loan payments. D</a:t>
            </a:r>
            <a:r>
              <a:rPr lang="en-US"/>
              <a:t>efault if you fail to make your monthly payment for a total of at least 270 days. </a:t>
            </a:r>
            <a:endParaRPr/>
          </a:p>
          <a:p>
            <a:pPr indent="0" lvl="0" marL="0" rtl="0" algn="l">
              <a:lnSpc>
                <a:spcPct val="100000"/>
              </a:lnSpc>
              <a:spcBef>
                <a:spcPts val="1400"/>
              </a:spcBef>
              <a:spcAft>
                <a:spcPts val="0"/>
              </a:spcAft>
              <a:buNone/>
            </a:pPr>
            <a:r>
              <a:rPr b="1" lang="en-US"/>
              <a:t>Very Serious</a:t>
            </a:r>
            <a:endParaRPr b="1"/>
          </a:p>
          <a:p>
            <a:pPr indent="-381000" lvl="1" marL="914400" rtl="0" algn="l">
              <a:lnSpc>
                <a:spcPct val="100000"/>
              </a:lnSpc>
              <a:spcBef>
                <a:spcPts val="1400"/>
              </a:spcBef>
              <a:spcAft>
                <a:spcPts val="0"/>
              </a:spcAft>
              <a:buSzPts val="2400"/>
              <a:buChar char="-"/>
            </a:pPr>
            <a:r>
              <a:rPr lang="en-US">
                <a:latin typeface="Arial"/>
                <a:ea typeface="Arial"/>
                <a:cs typeface="Arial"/>
                <a:sym typeface="Arial"/>
              </a:rPr>
              <a:t> entire unpaid balance becomes due</a:t>
            </a:r>
            <a:endParaRPr>
              <a:latin typeface="Arial"/>
              <a:ea typeface="Arial"/>
              <a:cs typeface="Arial"/>
              <a:sym typeface="Arial"/>
            </a:endParaRPr>
          </a:p>
          <a:p>
            <a:pPr indent="-381000" lvl="1" marL="914400" rtl="0" algn="l">
              <a:lnSpc>
                <a:spcPct val="100000"/>
              </a:lnSpc>
              <a:spcBef>
                <a:spcPts val="0"/>
              </a:spcBef>
              <a:spcAft>
                <a:spcPts val="0"/>
              </a:spcAft>
              <a:buSzPts val="2400"/>
              <a:buChar char="-"/>
            </a:pPr>
            <a:r>
              <a:rPr lang="en-US">
                <a:latin typeface="Arial"/>
                <a:ea typeface="Arial"/>
                <a:cs typeface="Arial"/>
                <a:sym typeface="Arial"/>
              </a:rPr>
              <a:t> high collection fees</a:t>
            </a:r>
            <a:endParaRPr>
              <a:latin typeface="Arial"/>
              <a:ea typeface="Arial"/>
              <a:cs typeface="Arial"/>
              <a:sym typeface="Arial"/>
            </a:endParaRPr>
          </a:p>
          <a:p>
            <a:pPr indent="-381000" lvl="1" marL="914400" rtl="0" algn="l">
              <a:lnSpc>
                <a:spcPct val="100000"/>
              </a:lnSpc>
              <a:spcBef>
                <a:spcPts val="0"/>
              </a:spcBef>
              <a:spcAft>
                <a:spcPts val="0"/>
              </a:spcAft>
              <a:buSzPts val="2400"/>
              <a:buChar char="-"/>
            </a:pPr>
            <a:r>
              <a:rPr lang="en-US">
                <a:latin typeface="Arial"/>
                <a:ea typeface="Arial"/>
                <a:cs typeface="Arial"/>
                <a:sym typeface="Arial"/>
              </a:rPr>
              <a:t> wages garnished/loss of </a:t>
            </a:r>
            <a:r>
              <a:rPr lang="en-US">
                <a:latin typeface="Arial"/>
                <a:ea typeface="Arial"/>
                <a:cs typeface="Arial"/>
                <a:sym typeface="Arial"/>
              </a:rPr>
              <a:t>professional</a:t>
            </a:r>
            <a:r>
              <a:rPr lang="en-US">
                <a:latin typeface="Arial"/>
                <a:ea typeface="Arial"/>
                <a:cs typeface="Arial"/>
                <a:sym typeface="Arial"/>
              </a:rPr>
              <a:t> license</a:t>
            </a:r>
            <a:endParaRPr>
              <a:latin typeface="Arial"/>
              <a:ea typeface="Arial"/>
              <a:cs typeface="Arial"/>
              <a:sym typeface="Arial"/>
            </a:endParaRPr>
          </a:p>
          <a:p>
            <a:pPr indent="-381000" lvl="1" marL="914400" rtl="0" algn="l">
              <a:lnSpc>
                <a:spcPct val="100000"/>
              </a:lnSpc>
              <a:spcBef>
                <a:spcPts val="0"/>
              </a:spcBef>
              <a:spcAft>
                <a:spcPts val="0"/>
              </a:spcAft>
              <a:buSzPts val="2400"/>
              <a:buChar char="-"/>
            </a:pPr>
            <a:r>
              <a:rPr lang="en-US">
                <a:latin typeface="Arial"/>
                <a:ea typeface="Arial"/>
                <a:cs typeface="Arial"/>
                <a:sym typeface="Arial"/>
              </a:rPr>
              <a:t> lien on property </a:t>
            </a:r>
            <a:endParaRPr>
              <a:latin typeface="Arial"/>
              <a:ea typeface="Arial"/>
              <a:cs typeface="Arial"/>
              <a:sym typeface="Arial"/>
            </a:endParaRPr>
          </a:p>
          <a:p>
            <a:pPr indent="-381000" lvl="1" marL="914400" rtl="0" algn="l">
              <a:lnSpc>
                <a:spcPct val="100000"/>
              </a:lnSpc>
              <a:spcBef>
                <a:spcPts val="0"/>
              </a:spcBef>
              <a:spcAft>
                <a:spcPts val="0"/>
              </a:spcAft>
              <a:buSzPts val="2400"/>
              <a:buChar char="-"/>
            </a:pPr>
            <a:r>
              <a:rPr lang="en-US">
                <a:latin typeface="Arial"/>
                <a:ea typeface="Arial"/>
                <a:cs typeface="Arial"/>
                <a:sym typeface="Arial"/>
              </a:rPr>
              <a:t> lose </a:t>
            </a:r>
            <a:r>
              <a:rPr lang="en-US">
                <a:latin typeface="Arial"/>
                <a:ea typeface="Arial"/>
                <a:cs typeface="Arial"/>
                <a:sym typeface="Arial"/>
              </a:rPr>
              <a:t>eligibility</a:t>
            </a:r>
            <a:r>
              <a:rPr lang="en-US">
                <a:latin typeface="Arial"/>
                <a:ea typeface="Arial"/>
                <a:cs typeface="Arial"/>
                <a:sym typeface="Arial"/>
              </a:rPr>
              <a:t> for additional student aid and federal benefits</a:t>
            </a:r>
            <a:endParaRPr>
              <a:latin typeface="Arial"/>
              <a:ea typeface="Arial"/>
              <a:cs typeface="Arial"/>
              <a:sym typeface="Arial"/>
            </a:endParaRPr>
          </a:p>
          <a:p>
            <a:pPr indent="0" lvl="0" marL="0" rtl="0" algn="l">
              <a:lnSpc>
                <a:spcPct val="100000"/>
              </a:lnSpc>
              <a:spcBef>
                <a:spcPts val="1400"/>
              </a:spcBef>
              <a:spcAft>
                <a:spcPts val="0"/>
              </a:spcAft>
              <a:buNone/>
            </a:pPr>
            <a:r>
              <a:rPr b="1" lang="en-US"/>
              <a:t>Very Avoidable! </a:t>
            </a:r>
            <a:endParaRPr b="1"/>
          </a:p>
          <a:p>
            <a:pPr indent="-381000" lvl="1" marL="914400" rtl="0" algn="l">
              <a:lnSpc>
                <a:spcPct val="100000"/>
              </a:lnSpc>
              <a:spcBef>
                <a:spcPts val="1400"/>
              </a:spcBef>
              <a:spcAft>
                <a:spcPts val="0"/>
              </a:spcAft>
              <a:buSzPts val="2400"/>
              <a:buChar char="-"/>
            </a:pPr>
            <a:r>
              <a:rPr lang="en-US">
                <a:latin typeface="Arial"/>
                <a:ea typeface="Arial"/>
                <a:cs typeface="Arial"/>
                <a:sym typeface="Arial"/>
              </a:rPr>
              <a:t>Stay in contact with your servicer, deferment, forbearance options. </a:t>
            </a:r>
            <a:endParaRPr>
              <a:latin typeface="Arial"/>
              <a:ea typeface="Arial"/>
              <a:cs typeface="Arial"/>
              <a:sym typeface="Arial"/>
            </a:endParaRPr>
          </a:p>
          <a:p>
            <a:pPr indent="0" lvl="0" marL="0" rtl="0" algn="l">
              <a:lnSpc>
                <a:spcPct val="100000"/>
              </a:lnSpc>
              <a:spcBef>
                <a:spcPts val="1400"/>
              </a:spcBef>
              <a:spcAft>
                <a:spcPts val="0"/>
              </a:spcAft>
              <a:buClr>
                <a:schemeClr val="dk1"/>
              </a:buClr>
              <a:buSzPts val="2000"/>
              <a:buNone/>
            </a:pPr>
            <a:r>
              <a:rPr lang="en-US" u="sng">
                <a:solidFill>
                  <a:schemeClr val="hlink"/>
                </a:solidFill>
                <a:hlinkClick r:id="rId3"/>
              </a:rPr>
              <a:t>https://studentaid.gov/manage-loans/default</a:t>
            </a:r>
            <a:endParaRPr sz="1700"/>
          </a:p>
          <a:p>
            <a:pPr indent="0" lvl="0" marL="0" rtl="0" algn="l">
              <a:lnSpc>
                <a:spcPct val="100000"/>
              </a:lnSpc>
              <a:spcBef>
                <a:spcPts val="1400"/>
              </a:spcBef>
              <a:spcAft>
                <a:spcPts val="0"/>
              </a:spcAft>
              <a:buClr>
                <a:schemeClr val="dk1"/>
              </a:buClr>
              <a:buSzPts val="2000"/>
              <a:buNone/>
            </a:pPr>
            <a:r>
              <a:rPr lang="en-US" sz="1500"/>
              <a:t>*</a:t>
            </a:r>
            <a:r>
              <a:rPr lang="en-US" sz="1500"/>
              <a:t>Delinquency starts after 1 day of late payments; after 30 days = late payment reported to at least one credit bureau. </a:t>
            </a:r>
            <a:endParaRPr sz="1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12fc06d9791_0_152"/>
          <p:cNvSpPr txBox="1"/>
          <p:nvPr>
            <p:ph type="title"/>
          </p:nvPr>
        </p:nvSpPr>
        <p:spPr>
          <a:xfrm>
            <a:off x="381000" y="381001"/>
            <a:ext cx="11430000" cy="6096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Federal Loan Safety Nets</a:t>
            </a:r>
            <a:endParaRPr/>
          </a:p>
        </p:txBody>
      </p:sp>
      <p:sp>
        <p:nvSpPr>
          <p:cNvPr id="200" name="Google Shape;200;g12fc06d9791_0_152"/>
          <p:cNvSpPr txBox="1"/>
          <p:nvPr>
            <p:ph idx="1" type="body"/>
          </p:nvPr>
        </p:nvSpPr>
        <p:spPr>
          <a:xfrm>
            <a:off x="381001" y="1295401"/>
            <a:ext cx="8572500" cy="4897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800"/>
              </a:spcBef>
              <a:spcAft>
                <a:spcPts val="0"/>
              </a:spcAft>
              <a:buSzPts val="2000"/>
              <a:buNone/>
            </a:pPr>
            <a:br>
              <a:rPr lang="en-US"/>
            </a:br>
            <a:r>
              <a:rPr b="1" lang="en-US"/>
              <a:t>Deferment: </a:t>
            </a:r>
            <a:r>
              <a:rPr lang="en-US"/>
              <a:t>required payment pause</a:t>
            </a:r>
            <a:endParaRPr/>
          </a:p>
          <a:p>
            <a:pPr indent="-355600" lvl="0" marL="457200" rtl="0" algn="l">
              <a:lnSpc>
                <a:spcPct val="100000"/>
              </a:lnSpc>
              <a:spcBef>
                <a:spcPts val="1800"/>
              </a:spcBef>
              <a:spcAft>
                <a:spcPts val="0"/>
              </a:spcAft>
              <a:buSzPts val="2000"/>
              <a:buChar char="-"/>
            </a:pPr>
            <a:r>
              <a:rPr lang="en-US"/>
              <a:t>In-school (unsubsidized loans continue to accrue interest) </a:t>
            </a:r>
            <a:endParaRPr/>
          </a:p>
          <a:p>
            <a:pPr indent="-355600" lvl="0" marL="457200" rtl="0" algn="l">
              <a:lnSpc>
                <a:spcPct val="100000"/>
              </a:lnSpc>
              <a:spcBef>
                <a:spcPts val="0"/>
              </a:spcBef>
              <a:spcAft>
                <a:spcPts val="0"/>
              </a:spcAft>
              <a:buSzPts val="2000"/>
              <a:buChar char="-"/>
            </a:pPr>
            <a:r>
              <a:rPr lang="en-US"/>
              <a:t>Economic Hardship</a:t>
            </a:r>
            <a:endParaRPr/>
          </a:p>
          <a:p>
            <a:pPr indent="-355600" lvl="0" marL="457200" rtl="0" algn="l">
              <a:lnSpc>
                <a:spcPct val="100000"/>
              </a:lnSpc>
              <a:spcBef>
                <a:spcPts val="0"/>
              </a:spcBef>
              <a:spcAft>
                <a:spcPts val="0"/>
              </a:spcAft>
              <a:buSzPts val="2000"/>
              <a:buChar char="-"/>
            </a:pPr>
            <a:r>
              <a:rPr lang="en-US"/>
              <a:t>Military Service</a:t>
            </a:r>
            <a:endParaRPr/>
          </a:p>
          <a:p>
            <a:pPr indent="0" lvl="0" marL="0" rtl="0" algn="l">
              <a:lnSpc>
                <a:spcPct val="100000"/>
              </a:lnSpc>
              <a:spcBef>
                <a:spcPts val="1800"/>
              </a:spcBef>
              <a:spcAft>
                <a:spcPts val="0"/>
              </a:spcAft>
              <a:buNone/>
            </a:pPr>
            <a:r>
              <a:rPr b="1" lang="en-US"/>
              <a:t>Forbearance:</a:t>
            </a:r>
            <a:r>
              <a:rPr lang="en-US"/>
              <a:t> Payment pause </a:t>
            </a:r>
            <a:endParaRPr/>
          </a:p>
          <a:p>
            <a:pPr indent="-355600" lvl="0" marL="457200" rtl="0" algn="l">
              <a:lnSpc>
                <a:spcPct val="100000"/>
              </a:lnSpc>
              <a:spcBef>
                <a:spcPts val="1800"/>
              </a:spcBef>
              <a:spcAft>
                <a:spcPts val="0"/>
              </a:spcAft>
              <a:buSzPts val="2000"/>
              <a:buChar char="-"/>
            </a:pPr>
            <a:r>
              <a:rPr lang="en-US"/>
              <a:t>Up to 3 years total (no more than 12 months at a time)</a:t>
            </a:r>
            <a:endParaRPr/>
          </a:p>
          <a:p>
            <a:pPr indent="-355600" lvl="0" marL="457200" rtl="0" algn="l">
              <a:lnSpc>
                <a:spcPct val="100000"/>
              </a:lnSpc>
              <a:spcBef>
                <a:spcPts val="0"/>
              </a:spcBef>
              <a:spcAft>
                <a:spcPts val="0"/>
              </a:spcAft>
              <a:buSzPts val="2000"/>
              <a:buChar char="-"/>
            </a:pPr>
            <a:r>
              <a:rPr lang="en-US"/>
              <a:t>Requires application</a:t>
            </a:r>
            <a:endParaRPr/>
          </a:p>
          <a:p>
            <a:pPr indent="-355600" lvl="0" marL="457200" rtl="0" algn="l">
              <a:lnSpc>
                <a:spcPct val="100000"/>
              </a:lnSpc>
              <a:spcBef>
                <a:spcPts val="0"/>
              </a:spcBef>
              <a:spcAft>
                <a:spcPts val="0"/>
              </a:spcAft>
              <a:buSzPts val="2000"/>
              <a:buChar char="-"/>
            </a:pPr>
            <a:r>
              <a:rPr lang="en-US"/>
              <a:t>Life event</a:t>
            </a:r>
            <a:endParaRPr/>
          </a:p>
          <a:p>
            <a:pPr indent="0" lvl="0" marL="0" rtl="0" algn="l">
              <a:lnSpc>
                <a:spcPct val="100000"/>
              </a:lnSpc>
              <a:spcBef>
                <a:spcPts val="1800"/>
              </a:spcBef>
              <a:spcAft>
                <a:spcPts val="0"/>
              </a:spcAft>
              <a:buSzPts val="2000"/>
              <a:buNone/>
            </a:pPr>
            <a:r>
              <a:rPr b="1" lang="en-US"/>
              <a:t>Future of these options… hard to predict. </a:t>
            </a:r>
            <a:endParaRPr b="1"/>
          </a:p>
          <a:p>
            <a:pPr indent="0" lvl="0" marL="0" rtl="0" algn="l">
              <a:lnSpc>
                <a:spcPct val="100000"/>
              </a:lnSpc>
              <a:spcBef>
                <a:spcPts val="1800"/>
              </a:spcBef>
              <a:spcAft>
                <a:spcPts val="0"/>
              </a:spcAft>
              <a:buSzPts val="2000"/>
              <a:buNone/>
            </a:pPr>
            <a:r>
              <a:rPr lang="en-US" u="sng">
                <a:solidFill>
                  <a:schemeClr val="hlink"/>
                </a:solidFill>
                <a:hlinkClick r:id="rId3"/>
              </a:rPr>
              <a:t>https://studentaid.gov/manage-loans/lower-payments/get-temporary-relief/forbearance</a:t>
            </a:r>
            <a:endParaRPr/>
          </a:p>
          <a:p>
            <a:pPr indent="0" lvl="0" marL="0" rtl="0" algn="l">
              <a:lnSpc>
                <a:spcPct val="100000"/>
              </a:lnSpc>
              <a:spcBef>
                <a:spcPts val="1800"/>
              </a:spcBef>
              <a:spcAft>
                <a:spcPts val="0"/>
              </a:spcAft>
              <a:buSzPts val="2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Loan Forgiveness </a:t>
            </a:r>
            <a:endParaRPr/>
          </a:p>
        </p:txBody>
      </p:sp>
      <p:sp>
        <p:nvSpPr>
          <p:cNvPr id="206" name="Google Shape;206;p4"/>
          <p:cNvSpPr txBox="1"/>
          <p:nvPr>
            <p:ph idx="1" type="body"/>
          </p:nvPr>
        </p:nvSpPr>
        <p:spPr>
          <a:xfrm>
            <a:off x="381000" y="1295400"/>
            <a:ext cx="10118700" cy="4897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800"/>
              </a:spcBef>
              <a:spcAft>
                <a:spcPts val="0"/>
              </a:spcAft>
              <a:buSzPts val="2000"/>
              <a:buNone/>
            </a:pPr>
            <a:r>
              <a:rPr b="1" lang="en-US"/>
              <a:t>Public Service Loan </a:t>
            </a:r>
            <a:r>
              <a:rPr b="1" lang="en-US"/>
              <a:t>Forgiveness</a:t>
            </a:r>
            <a:r>
              <a:rPr b="1" lang="en-US"/>
              <a:t>. </a:t>
            </a:r>
            <a:endParaRPr b="1"/>
          </a:p>
          <a:p>
            <a:pPr indent="0" lvl="0" marL="0" rtl="0" algn="l">
              <a:lnSpc>
                <a:spcPct val="100000"/>
              </a:lnSpc>
              <a:spcBef>
                <a:spcPts val="1800"/>
              </a:spcBef>
              <a:spcAft>
                <a:spcPts val="0"/>
              </a:spcAft>
              <a:buSzPts val="2000"/>
              <a:buNone/>
            </a:pPr>
            <a:r>
              <a:rPr lang="en-US"/>
              <a:t>Federal loan </a:t>
            </a:r>
            <a:r>
              <a:rPr lang="en-US"/>
              <a:t>forgiveness</a:t>
            </a:r>
            <a:r>
              <a:rPr lang="en-US"/>
              <a:t> after 10 years of repayment under qualifying employment and 120 payments (does not need to be consecutive)</a:t>
            </a:r>
            <a:endParaRPr/>
          </a:p>
          <a:p>
            <a:pPr indent="0" lvl="0" marL="0" rtl="0" algn="l">
              <a:lnSpc>
                <a:spcPct val="100000"/>
              </a:lnSpc>
              <a:spcBef>
                <a:spcPts val="1800"/>
              </a:spcBef>
              <a:spcAft>
                <a:spcPts val="0"/>
              </a:spcAft>
              <a:buSzPts val="2000"/>
              <a:buNone/>
            </a:pPr>
            <a:r>
              <a:rPr b="1" lang="en-US"/>
              <a:t>Three Requirements:</a:t>
            </a:r>
            <a:endParaRPr b="1"/>
          </a:p>
          <a:p>
            <a:pPr indent="0" lvl="0" marL="0" rtl="0" algn="l">
              <a:lnSpc>
                <a:spcPct val="100000"/>
              </a:lnSpc>
              <a:spcBef>
                <a:spcPts val="1800"/>
              </a:spcBef>
              <a:spcAft>
                <a:spcPts val="0"/>
              </a:spcAft>
              <a:buSzPts val="2000"/>
              <a:buNone/>
            </a:pPr>
            <a:r>
              <a:rPr lang="en-US"/>
              <a:t> Qualifying Repayment Plan</a:t>
            </a:r>
            <a:endParaRPr/>
          </a:p>
          <a:p>
            <a:pPr indent="0" lvl="0" marL="0" rtl="0" algn="l">
              <a:lnSpc>
                <a:spcPct val="100000"/>
              </a:lnSpc>
              <a:spcBef>
                <a:spcPts val="1800"/>
              </a:spcBef>
              <a:spcAft>
                <a:spcPts val="0"/>
              </a:spcAft>
              <a:buSzPts val="2000"/>
              <a:buNone/>
            </a:pPr>
            <a:r>
              <a:rPr lang="en-US"/>
              <a:t> Right kind of employment</a:t>
            </a:r>
            <a:endParaRPr/>
          </a:p>
          <a:p>
            <a:pPr indent="0" lvl="0" marL="0" rtl="0" algn="l">
              <a:lnSpc>
                <a:spcPct val="100000"/>
              </a:lnSpc>
              <a:spcBef>
                <a:spcPts val="1800"/>
              </a:spcBef>
              <a:spcAft>
                <a:spcPts val="0"/>
              </a:spcAft>
              <a:buSzPts val="2000"/>
              <a:buNone/>
            </a:pPr>
            <a:r>
              <a:rPr lang="en-US"/>
              <a:t> Remaining Loan Debt </a:t>
            </a:r>
            <a:endParaRPr/>
          </a:p>
          <a:p>
            <a:pPr indent="0" lvl="0" marL="0" rtl="0" algn="l">
              <a:lnSpc>
                <a:spcPct val="100000"/>
              </a:lnSpc>
              <a:spcBef>
                <a:spcPts val="1800"/>
              </a:spcBef>
              <a:spcAft>
                <a:spcPts val="0"/>
              </a:spcAft>
              <a:buSzPts val="2000"/>
              <a:buNone/>
            </a:pPr>
            <a:r>
              <a:rPr lang="en-US" u="sng">
                <a:solidFill>
                  <a:schemeClr val="hlink"/>
                </a:solidFill>
                <a:hlinkClick r:id="rId3"/>
              </a:rPr>
              <a:t>https://studentaid.gov/manage-loans/forgiveness-cancellation/public-service</a:t>
            </a:r>
            <a:endParaRPr/>
          </a:p>
          <a:p>
            <a:pPr indent="0" lvl="0" marL="0" rtl="0" algn="l">
              <a:lnSpc>
                <a:spcPct val="100000"/>
              </a:lnSpc>
              <a:spcBef>
                <a:spcPts val="1800"/>
              </a:spcBef>
              <a:spcAft>
                <a:spcPts val="0"/>
              </a:spcAft>
              <a:buSzPts val="2000"/>
              <a:buNone/>
            </a:pPr>
            <a:r>
              <a:rPr lang="en-US"/>
              <a:t>PSLF Help Tool: </a:t>
            </a:r>
            <a:r>
              <a:rPr lang="en-US" u="sng">
                <a:solidFill>
                  <a:schemeClr val="hlink"/>
                </a:solidFill>
                <a:hlinkClick r:id="rId4"/>
              </a:rPr>
              <a:t>https://studentaid.gov/pslf/</a:t>
            </a:r>
            <a:endParaRPr/>
          </a:p>
          <a:p>
            <a:pPr indent="0" lvl="0" marL="0" rtl="0" algn="l">
              <a:lnSpc>
                <a:spcPct val="100000"/>
              </a:lnSpc>
              <a:spcBef>
                <a:spcPts val="1800"/>
              </a:spcBef>
              <a:spcAft>
                <a:spcPts val="0"/>
              </a:spcAft>
              <a:buSzPts val="2000"/>
              <a:buNone/>
            </a:pPr>
            <a:r>
              <a:t/>
            </a:r>
            <a:endParaRPr/>
          </a:p>
          <a:p>
            <a:pPr indent="0" lvl="0" marL="0" rtl="0" algn="l">
              <a:lnSpc>
                <a:spcPct val="100000"/>
              </a:lnSpc>
              <a:spcBef>
                <a:spcPts val="1800"/>
              </a:spcBef>
              <a:spcAft>
                <a:spcPts val="0"/>
              </a:spcAft>
              <a:buSzPts val="2000"/>
              <a:buNone/>
            </a:pPr>
            <a:r>
              <a:t/>
            </a:r>
            <a:endParaRPr/>
          </a:p>
          <a:p>
            <a:pPr indent="0" lvl="0" marL="0" rtl="0" algn="l">
              <a:lnSpc>
                <a:spcPct val="100000"/>
              </a:lnSpc>
              <a:spcBef>
                <a:spcPts val="1800"/>
              </a:spcBef>
              <a:spcAft>
                <a:spcPts val="0"/>
              </a:spcAft>
              <a:buSzPts val="2000"/>
              <a:buNone/>
            </a:pPr>
            <a:r>
              <a:t/>
            </a:r>
            <a:endParaRPr/>
          </a:p>
          <a:p>
            <a:pPr indent="0" lvl="0" marL="0" rtl="0" algn="l">
              <a:lnSpc>
                <a:spcPct val="100000"/>
              </a:lnSpc>
              <a:spcBef>
                <a:spcPts val="1800"/>
              </a:spcBef>
              <a:spcAft>
                <a:spcPts val="0"/>
              </a:spcAft>
              <a:buSzPts val="2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2398d8c888e_0_0"/>
          <p:cNvSpPr txBox="1"/>
          <p:nvPr>
            <p:ph type="title"/>
          </p:nvPr>
        </p:nvSpPr>
        <p:spPr>
          <a:xfrm>
            <a:off x="381000" y="381001"/>
            <a:ext cx="11430000" cy="609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Loan Forgivness as a benefit?</a:t>
            </a:r>
            <a:endParaRPr/>
          </a:p>
          <a:p>
            <a:pPr indent="0" lvl="0" marL="0" rtl="0" algn="l">
              <a:spcBef>
                <a:spcPts val="0"/>
              </a:spcBef>
              <a:spcAft>
                <a:spcPts val="0"/>
              </a:spcAft>
              <a:buNone/>
            </a:pPr>
            <a:r>
              <a:t/>
            </a:r>
            <a:endParaRPr/>
          </a:p>
        </p:txBody>
      </p:sp>
      <p:sp>
        <p:nvSpPr>
          <p:cNvPr id="213" name="Google Shape;213;g2398d8c888e_0_0"/>
          <p:cNvSpPr txBox="1"/>
          <p:nvPr>
            <p:ph idx="1" type="body"/>
          </p:nvPr>
        </p:nvSpPr>
        <p:spPr>
          <a:xfrm>
            <a:off x="381001" y="1295401"/>
            <a:ext cx="8572500" cy="4897500"/>
          </a:xfrm>
          <a:prstGeom prst="rect">
            <a:avLst/>
          </a:prstGeom>
        </p:spPr>
        <p:txBody>
          <a:bodyPr anchorCtr="0" anchor="t" bIns="45700" lIns="91425" spcFirstLastPara="1" rIns="91425" wrap="square" tIns="45700">
            <a:noAutofit/>
          </a:bodyPr>
          <a:lstStyle/>
          <a:p>
            <a:pPr indent="0" lvl="0" marL="0" rtl="0" algn="l">
              <a:spcBef>
                <a:spcPts val="1800"/>
              </a:spcBef>
              <a:spcAft>
                <a:spcPts val="0"/>
              </a:spcAft>
              <a:buNone/>
            </a:pPr>
            <a:r>
              <a:rPr lang="en-US"/>
              <a:t>Employer Loan Forgiveness Programs:</a:t>
            </a:r>
            <a:endParaRPr/>
          </a:p>
          <a:p>
            <a:pPr indent="0" lvl="0" marL="0" rtl="0" algn="l">
              <a:spcBef>
                <a:spcPts val="1800"/>
              </a:spcBef>
              <a:spcAft>
                <a:spcPts val="0"/>
              </a:spcAft>
              <a:buNone/>
            </a:pPr>
            <a:r>
              <a:t/>
            </a:r>
            <a:endParaRPr/>
          </a:p>
          <a:p>
            <a:pPr indent="0" lvl="0" marL="0" rtl="0" algn="l">
              <a:spcBef>
                <a:spcPts val="1800"/>
              </a:spcBef>
              <a:spcAft>
                <a:spcPts val="0"/>
              </a:spcAft>
              <a:buNone/>
            </a:pPr>
            <a:r>
              <a:rPr lang="en-US" u="sng">
                <a:solidFill>
                  <a:schemeClr val="hlink"/>
                </a:solidFill>
                <a:hlinkClick r:id="rId3"/>
              </a:rPr>
              <a:t>https://www.wsj.com/articles/companies-pay-down-workers-student-debt-as-supreme-court-weighs-forgiveness-f3ce6be4</a:t>
            </a:r>
            <a:endParaRPr/>
          </a:p>
          <a:p>
            <a:pPr indent="0" lvl="0" marL="0" rtl="0" algn="l">
              <a:spcBef>
                <a:spcPts val="1800"/>
              </a:spcBef>
              <a:spcAft>
                <a:spcPts val="0"/>
              </a:spcAft>
              <a:buNone/>
            </a:pPr>
            <a:r>
              <a:t/>
            </a:r>
            <a:endParaRPr/>
          </a:p>
          <a:p>
            <a:pPr indent="0" lvl="0" marL="0" rtl="0" algn="l">
              <a:spcBef>
                <a:spcPts val="18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12fc06d9791_0_0"/>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Loan Consolidation</a:t>
            </a:r>
            <a:endParaRPr/>
          </a:p>
          <a:p>
            <a:pPr indent="0" lvl="0" marL="0" rtl="0" algn="l">
              <a:spcBef>
                <a:spcPts val="0"/>
              </a:spcBef>
              <a:spcAft>
                <a:spcPts val="0"/>
              </a:spcAft>
              <a:buNone/>
            </a:pPr>
            <a:r>
              <a:t/>
            </a:r>
            <a:endParaRPr/>
          </a:p>
        </p:txBody>
      </p:sp>
      <p:sp>
        <p:nvSpPr>
          <p:cNvPr id="220" name="Google Shape;220;g12fc06d9791_0_0"/>
          <p:cNvSpPr txBox="1"/>
          <p:nvPr>
            <p:ph idx="1" type="body"/>
          </p:nvPr>
        </p:nvSpPr>
        <p:spPr>
          <a:xfrm>
            <a:off x="381000" y="1307775"/>
            <a:ext cx="9936600" cy="4897500"/>
          </a:xfrm>
          <a:prstGeom prst="rect">
            <a:avLst/>
          </a:prstGeom>
        </p:spPr>
        <p:txBody>
          <a:bodyPr anchorCtr="0" anchor="t" bIns="45700" lIns="91425" spcFirstLastPara="1" rIns="91425" wrap="square" tIns="45700">
            <a:noAutofit/>
          </a:bodyPr>
          <a:lstStyle/>
          <a:p>
            <a:pPr indent="0" lvl="0" marL="0" rtl="0" algn="l">
              <a:spcBef>
                <a:spcPts val="1400"/>
              </a:spcBef>
              <a:spcAft>
                <a:spcPts val="0"/>
              </a:spcAft>
              <a:buNone/>
            </a:pPr>
            <a:r>
              <a:rPr lang="en-US"/>
              <a:t>Combining</a:t>
            </a:r>
            <a:r>
              <a:rPr lang="en-US"/>
              <a:t> federal </a:t>
            </a:r>
            <a:r>
              <a:rPr lang="en-US"/>
              <a:t>loans into one </a:t>
            </a:r>
            <a:r>
              <a:rPr b="1" i="1" lang="en-US"/>
              <a:t>new</a:t>
            </a:r>
            <a:r>
              <a:rPr lang="en-US"/>
              <a:t> loan, with a weighted average interest rate. </a:t>
            </a:r>
            <a:endParaRPr/>
          </a:p>
          <a:p>
            <a:pPr indent="0" lvl="0" marL="0" rtl="0" algn="l">
              <a:spcBef>
                <a:spcPts val="1400"/>
              </a:spcBef>
              <a:spcAft>
                <a:spcPts val="0"/>
              </a:spcAft>
              <a:buNone/>
            </a:pPr>
            <a:r>
              <a:rPr b="1" lang="en-US"/>
              <a:t>Pros:</a:t>
            </a:r>
            <a:r>
              <a:rPr lang="en-US"/>
              <a:t> </a:t>
            </a:r>
            <a:endParaRPr/>
          </a:p>
          <a:p>
            <a:pPr indent="-355600" lvl="0" marL="457200" rtl="0" algn="l">
              <a:spcBef>
                <a:spcPts val="1400"/>
              </a:spcBef>
              <a:spcAft>
                <a:spcPts val="0"/>
              </a:spcAft>
              <a:buSzPts val="2000"/>
              <a:buChar char="●"/>
            </a:pPr>
            <a:r>
              <a:rPr lang="en-US"/>
              <a:t>Simple way to manage loans</a:t>
            </a:r>
            <a:endParaRPr/>
          </a:p>
          <a:p>
            <a:pPr indent="-355600" lvl="0" marL="457200" rtl="0" algn="l">
              <a:spcBef>
                <a:spcPts val="0"/>
              </a:spcBef>
              <a:spcAft>
                <a:spcPts val="0"/>
              </a:spcAft>
              <a:buSzPts val="2000"/>
              <a:buChar char="●"/>
            </a:pPr>
            <a:r>
              <a:rPr lang="en-US"/>
              <a:t>Bring loans together if under $30,000 to take advantage of extended repayment</a:t>
            </a:r>
            <a:endParaRPr/>
          </a:p>
          <a:p>
            <a:pPr indent="-355600" lvl="0" marL="457200" rtl="0" algn="l">
              <a:spcBef>
                <a:spcPts val="0"/>
              </a:spcBef>
              <a:spcAft>
                <a:spcPts val="0"/>
              </a:spcAft>
              <a:buSzPts val="2000"/>
              <a:buChar char="●"/>
            </a:pPr>
            <a:r>
              <a:rPr lang="en-US"/>
              <a:t>Interest rate becomes “weighted average of all loans consolidated;” minimal change to interest rates. </a:t>
            </a:r>
            <a:endParaRPr/>
          </a:p>
          <a:p>
            <a:pPr indent="0" lvl="0" marL="0" rtl="0" algn="l">
              <a:spcBef>
                <a:spcPts val="1400"/>
              </a:spcBef>
              <a:spcAft>
                <a:spcPts val="0"/>
              </a:spcAft>
              <a:buNone/>
            </a:pPr>
            <a:r>
              <a:rPr b="1" lang="en-US"/>
              <a:t>Cons:</a:t>
            </a:r>
            <a:r>
              <a:rPr b="1" lang="en-US" sz="2200">
                <a:solidFill>
                  <a:srgbClr val="98002E"/>
                </a:solidFill>
              </a:rPr>
              <a:t> </a:t>
            </a:r>
            <a:endParaRPr/>
          </a:p>
          <a:p>
            <a:pPr indent="-355600" lvl="0" marL="457200" rtl="0" algn="l">
              <a:spcBef>
                <a:spcPts val="1400"/>
              </a:spcBef>
              <a:spcAft>
                <a:spcPts val="0"/>
              </a:spcAft>
              <a:buSzPts val="2000"/>
              <a:buChar char="●"/>
            </a:pPr>
            <a:r>
              <a:rPr lang="en-US"/>
              <a:t>Interest rate slightly higher (consolidated loan </a:t>
            </a:r>
            <a:r>
              <a:rPr lang="en-US"/>
              <a:t>1/8</a:t>
            </a:r>
            <a:r>
              <a:rPr lang="en-US"/>
              <a:t> % higher rate)</a:t>
            </a:r>
            <a:endParaRPr/>
          </a:p>
          <a:p>
            <a:pPr indent="-355600" lvl="0" marL="457200" rtl="0" algn="l">
              <a:spcBef>
                <a:spcPts val="0"/>
              </a:spcBef>
              <a:spcAft>
                <a:spcPts val="0"/>
              </a:spcAft>
              <a:buSzPts val="2000"/>
              <a:buChar char="●"/>
            </a:pPr>
            <a:r>
              <a:rPr lang="en-US"/>
              <a:t>New loan! </a:t>
            </a:r>
            <a:endParaRPr/>
          </a:p>
          <a:p>
            <a:pPr indent="-381000" lvl="1" marL="914400" rtl="0" algn="l">
              <a:spcBef>
                <a:spcPts val="0"/>
              </a:spcBef>
              <a:spcAft>
                <a:spcPts val="0"/>
              </a:spcAft>
              <a:buSzPts val="2400"/>
              <a:buChar char="○"/>
            </a:pPr>
            <a:r>
              <a:rPr lang="en-US"/>
              <a:t>If consolidating during your grace period, repayment begins </a:t>
            </a:r>
            <a:r>
              <a:rPr lang="en-US"/>
              <a:t>immediately</a:t>
            </a:r>
            <a:r>
              <a:rPr lang="en-US"/>
              <a:t>. </a:t>
            </a:r>
            <a:endParaRPr/>
          </a:p>
          <a:p>
            <a:pPr indent="-381000" lvl="1" marL="914400" rtl="0" algn="l">
              <a:spcBef>
                <a:spcPts val="0"/>
              </a:spcBef>
              <a:spcAft>
                <a:spcPts val="0"/>
              </a:spcAft>
              <a:buSzPts val="2400"/>
              <a:buChar char="○"/>
            </a:pPr>
            <a:r>
              <a:rPr lang="en-US"/>
              <a:t>Lose benefits from individual loans </a:t>
            </a:r>
            <a:endParaRPr/>
          </a:p>
          <a:p>
            <a:pPr indent="0" lvl="0" marL="0" rtl="0" algn="l">
              <a:spcBef>
                <a:spcPts val="1400"/>
              </a:spcBef>
              <a:spcAft>
                <a:spcPts val="0"/>
              </a:spcAft>
              <a:buNone/>
            </a:pPr>
            <a:r>
              <a:rPr lang="en-US" u="sng">
                <a:solidFill>
                  <a:schemeClr val="hlink"/>
                </a:solidFill>
                <a:hlinkClick r:id="rId3"/>
              </a:rPr>
              <a:t>https://studentaid.gov/app/launchConsolidation.action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12fc06d9791_0_298"/>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Refinancing</a:t>
            </a:r>
            <a:endParaRPr/>
          </a:p>
          <a:p>
            <a:pPr indent="0" lvl="0" marL="0" rtl="0" algn="l">
              <a:spcBef>
                <a:spcPts val="0"/>
              </a:spcBef>
              <a:spcAft>
                <a:spcPts val="0"/>
              </a:spcAft>
              <a:buNone/>
            </a:pPr>
            <a:r>
              <a:t/>
            </a:r>
            <a:endParaRPr/>
          </a:p>
        </p:txBody>
      </p:sp>
      <p:sp>
        <p:nvSpPr>
          <p:cNvPr id="227" name="Google Shape;227;g12fc06d9791_0_298"/>
          <p:cNvSpPr txBox="1"/>
          <p:nvPr>
            <p:ph idx="1" type="body"/>
          </p:nvPr>
        </p:nvSpPr>
        <p:spPr>
          <a:xfrm>
            <a:off x="381000" y="1307784"/>
            <a:ext cx="8572500" cy="4897500"/>
          </a:xfrm>
          <a:prstGeom prst="rect">
            <a:avLst/>
          </a:prstGeom>
        </p:spPr>
        <p:txBody>
          <a:bodyPr anchorCtr="0" anchor="t" bIns="45700" lIns="91425" spcFirstLastPara="1" rIns="91425" wrap="square" tIns="45700">
            <a:noAutofit/>
          </a:bodyPr>
          <a:lstStyle/>
          <a:p>
            <a:pPr indent="0" lvl="0" marL="0" rtl="0" algn="l">
              <a:lnSpc>
                <a:spcPct val="115000"/>
              </a:lnSpc>
              <a:spcBef>
                <a:spcPts val="300"/>
              </a:spcBef>
              <a:spcAft>
                <a:spcPts val="0"/>
              </a:spcAft>
              <a:buNone/>
            </a:pPr>
            <a:r>
              <a:rPr lang="en-US" sz="1200">
                <a:solidFill>
                  <a:srgbClr val="006594"/>
                </a:solidFill>
              </a:rPr>
              <a:t>•</a:t>
            </a:r>
            <a:r>
              <a:rPr lang="en-US" sz="1400">
                <a:solidFill>
                  <a:srgbClr val="000000"/>
                </a:solidFill>
              </a:rPr>
              <a:t>Convert variable rate loans (if you have them) to a fixed rate loan</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Potentially lock in a lower interest rate (example, higher rate Grad PLUS loan to lower rate private loan)</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Simplify the borrower’s life – one bill/one payment per month</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Receive an interest rate reduction for automatic monthly payments</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Provide for additional borrower benefits</a:t>
            </a:r>
            <a:endParaRPr sz="1400">
              <a:solidFill>
                <a:srgbClr val="006594"/>
              </a:solidFill>
            </a:endParaRPr>
          </a:p>
          <a:p>
            <a:pPr indent="0" lvl="0" marL="0" rtl="0" algn="l">
              <a:lnSpc>
                <a:spcPct val="115000"/>
              </a:lnSpc>
              <a:spcBef>
                <a:spcPts val="500"/>
              </a:spcBef>
              <a:spcAft>
                <a:spcPts val="0"/>
              </a:spcAft>
              <a:buNone/>
            </a:pPr>
            <a:r>
              <a:rPr b="1" lang="en-US" sz="2200">
                <a:solidFill>
                  <a:srgbClr val="98002E"/>
                </a:solidFill>
              </a:rPr>
              <a:t>Comparing Refinance Options</a:t>
            </a:r>
            <a:endParaRPr b="1" sz="2200">
              <a:solidFill>
                <a:srgbClr val="98002E"/>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Interest rate – Fixed or variable?  Based on credit?</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Fees – What are they?  Up front, back end or both?  How much will they add to total cost?</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Repayment – How long is the term? What is the monthly payment?</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APR – Is the total cost of borrowing – including accruing interest, capitalized interest and fees - expressed as an annual interest rate?  A tool which can be used to compare the total cost of one loan to another.</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What borrower benefits are offered by the lender?  What must be done to achieve them?</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Does the loan have different repayment options?  Does the loan have an Income-Based Repayment option?</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Is deferment or forbearance available?</a:t>
            </a:r>
            <a:endParaRPr sz="1400">
              <a:solidFill>
                <a:srgbClr val="000000"/>
              </a:solidFill>
            </a:endParaRPr>
          </a:p>
          <a:p>
            <a:pPr indent="0" lvl="0" marL="0" rtl="0" algn="l">
              <a:lnSpc>
                <a:spcPct val="115000"/>
              </a:lnSpc>
              <a:spcBef>
                <a:spcPts val="300"/>
              </a:spcBef>
              <a:spcAft>
                <a:spcPts val="0"/>
              </a:spcAft>
              <a:buNone/>
            </a:pPr>
            <a:r>
              <a:rPr lang="en-US" sz="1400">
                <a:solidFill>
                  <a:srgbClr val="006594"/>
                </a:solidFill>
              </a:rPr>
              <a:t>•</a:t>
            </a:r>
            <a:r>
              <a:rPr lang="en-US" sz="1400">
                <a:solidFill>
                  <a:srgbClr val="000000"/>
                </a:solidFill>
              </a:rPr>
              <a:t>If the student who benefitted from the loan dies or is permanently disabled, is the loan forgiven?</a:t>
            </a:r>
            <a:endParaRPr sz="1400">
              <a:solidFill>
                <a:srgbClr val="000000"/>
              </a:solidFill>
            </a:endParaRPr>
          </a:p>
          <a:p>
            <a:pPr indent="0" lvl="0" marL="0" rtl="0" algn="l">
              <a:spcBef>
                <a:spcPts val="1400"/>
              </a:spcBef>
              <a:spcAft>
                <a:spcPts val="0"/>
              </a:spcAft>
              <a:buNone/>
            </a:pPr>
            <a:r>
              <a:rPr lang="en-US" sz="2200"/>
              <a:t> </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226d13404e_0_0"/>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Requirement! </a:t>
            </a:r>
            <a:endParaRPr/>
          </a:p>
        </p:txBody>
      </p:sp>
      <p:sp>
        <p:nvSpPr>
          <p:cNvPr id="98" name="Google Shape;98;g1226d13404e_0_0"/>
          <p:cNvSpPr txBox="1"/>
          <p:nvPr>
            <p:ph idx="1" type="body"/>
          </p:nvPr>
        </p:nvSpPr>
        <p:spPr>
          <a:xfrm>
            <a:off x="381000" y="1307775"/>
            <a:ext cx="11430000" cy="4897500"/>
          </a:xfrm>
          <a:prstGeom prst="rect">
            <a:avLst/>
          </a:prstGeom>
        </p:spPr>
        <p:txBody>
          <a:bodyPr anchorCtr="0" anchor="t" bIns="45700" lIns="91425" spcFirstLastPara="1" rIns="91425" wrap="square" tIns="45700">
            <a:noAutofit/>
          </a:bodyPr>
          <a:lstStyle/>
          <a:p>
            <a:pPr indent="0" lvl="0" marL="0" rtl="0" algn="l">
              <a:spcBef>
                <a:spcPts val="1400"/>
              </a:spcBef>
              <a:spcAft>
                <a:spcPts val="0"/>
              </a:spcAft>
              <a:buNone/>
            </a:pPr>
            <a:r>
              <a:rPr b="1" lang="en-US"/>
              <a:t>Federal Loan Exit Counseling:</a:t>
            </a:r>
            <a:endParaRPr b="1"/>
          </a:p>
          <a:p>
            <a:pPr indent="0" lvl="0" marL="0" rtl="0" algn="l">
              <a:spcBef>
                <a:spcPts val="1400"/>
              </a:spcBef>
              <a:spcAft>
                <a:spcPts val="0"/>
              </a:spcAft>
              <a:buNone/>
            </a:pPr>
            <a:r>
              <a:rPr lang="en-US"/>
              <a:t>Online program required for all students who borrowed federal loans </a:t>
            </a:r>
            <a:endParaRPr/>
          </a:p>
          <a:p>
            <a:pPr indent="0" lvl="0" marL="0" rtl="0" algn="l">
              <a:spcBef>
                <a:spcPts val="1400"/>
              </a:spcBef>
              <a:spcAft>
                <a:spcPts val="0"/>
              </a:spcAft>
              <a:buNone/>
            </a:pPr>
            <a:r>
              <a:rPr lang="en-US" u="sng">
                <a:solidFill>
                  <a:schemeClr val="hlink"/>
                </a:solidFill>
                <a:hlinkClick r:id="rId3"/>
              </a:rPr>
              <a:t>Complete Student Loan Exit Counseling</a:t>
            </a:r>
            <a:endParaRPr/>
          </a:p>
          <a:p>
            <a:pPr indent="-355600" lvl="0" marL="457200" rtl="0" algn="l">
              <a:spcBef>
                <a:spcPts val="1400"/>
              </a:spcBef>
              <a:spcAft>
                <a:spcPts val="0"/>
              </a:spcAft>
              <a:buClr>
                <a:srgbClr val="FF0000"/>
              </a:buClr>
              <a:buSzPts val="2000"/>
              <a:buChar char="➢"/>
            </a:pPr>
            <a:r>
              <a:rPr b="1" lang="en-US">
                <a:solidFill>
                  <a:srgbClr val="FF0000"/>
                </a:solidFill>
              </a:rPr>
              <a:t>Complete by 6/1</a:t>
            </a:r>
            <a:endParaRPr b="1">
              <a:solidFill>
                <a:srgbClr val="FF0000"/>
              </a:solidFill>
            </a:endParaRPr>
          </a:p>
          <a:p>
            <a:pPr indent="0" lvl="0" marL="0" rtl="0" algn="l">
              <a:spcBef>
                <a:spcPts val="1400"/>
              </a:spcBef>
              <a:spcAft>
                <a:spcPts val="0"/>
              </a:spcAft>
              <a:buNone/>
            </a:pPr>
            <a:r>
              <a:t/>
            </a:r>
            <a:endParaRPr b="1"/>
          </a:p>
          <a:p>
            <a:pPr indent="0" lvl="0" marL="0" rtl="0" algn="l">
              <a:spcBef>
                <a:spcPts val="1400"/>
              </a:spcBef>
              <a:spcAft>
                <a:spcPts val="0"/>
              </a:spcAft>
              <a:buNone/>
            </a:pPr>
            <a:r>
              <a:rPr b="1" lang="en-US"/>
              <a:t>Private Loan Exit Counseling</a:t>
            </a:r>
            <a:endParaRPr b="1"/>
          </a:p>
          <a:p>
            <a:pPr indent="0" lvl="0" marL="0" rtl="0" algn="l">
              <a:spcBef>
                <a:spcPts val="1400"/>
              </a:spcBef>
              <a:spcAft>
                <a:spcPts val="0"/>
              </a:spcAft>
              <a:buNone/>
            </a:pPr>
            <a:r>
              <a:rPr lang="en-US"/>
              <a:t>Each individual lender will have their own requirements. R</a:t>
            </a:r>
            <a:r>
              <a:rPr lang="en-US"/>
              <a:t>each out to them, </a:t>
            </a:r>
            <a:r>
              <a:rPr lang="en-US"/>
              <a:t>if you haven’t already, and ensure that you are fully aware of their repayment requirements. </a:t>
            </a:r>
            <a:endParaRPr/>
          </a:p>
          <a:p>
            <a:pPr indent="-355600" lvl="0" marL="457200" rtl="0" algn="l">
              <a:spcBef>
                <a:spcPts val="1400"/>
              </a:spcBef>
              <a:spcAft>
                <a:spcPts val="0"/>
              </a:spcAft>
              <a:buClr>
                <a:srgbClr val="FF0000"/>
              </a:buClr>
              <a:buSzPts val="2000"/>
              <a:buChar char="➢"/>
            </a:pPr>
            <a:r>
              <a:rPr b="1" lang="en-US">
                <a:solidFill>
                  <a:srgbClr val="FF0000"/>
                </a:solidFill>
              </a:rPr>
              <a:t>Complete by 6/1</a:t>
            </a:r>
            <a:endParaRPr/>
          </a:p>
        </p:txBody>
      </p:sp>
      <p:cxnSp>
        <p:nvCxnSpPr>
          <p:cNvPr id="99" name="Google Shape;99;g1226d13404e_0_0"/>
          <p:cNvCxnSpPr/>
          <p:nvPr/>
        </p:nvCxnSpPr>
        <p:spPr>
          <a:xfrm flipH="1" rot="10800000">
            <a:off x="714700" y="3556750"/>
            <a:ext cx="7385400" cy="339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11cd9f0f331_0_17"/>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Final Tips</a:t>
            </a:r>
            <a:endParaRPr/>
          </a:p>
        </p:txBody>
      </p:sp>
      <p:sp>
        <p:nvSpPr>
          <p:cNvPr id="234" name="Google Shape;234;g11cd9f0f331_0_17"/>
          <p:cNvSpPr txBox="1"/>
          <p:nvPr>
            <p:ph idx="1" type="body"/>
          </p:nvPr>
        </p:nvSpPr>
        <p:spPr>
          <a:xfrm>
            <a:off x="381000" y="1307784"/>
            <a:ext cx="8572500" cy="4897500"/>
          </a:xfrm>
          <a:prstGeom prst="rect">
            <a:avLst/>
          </a:prstGeom>
        </p:spPr>
        <p:txBody>
          <a:bodyPr anchorCtr="0" anchor="t" bIns="45700" lIns="91425" spcFirstLastPara="1" rIns="91425" wrap="square" tIns="45700">
            <a:noAutofit/>
          </a:bodyPr>
          <a:lstStyle/>
          <a:p>
            <a:pPr indent="0" lvl="0" marL="0" rtl="0" algn="l">
              <a:spcBef>
                <a:spcPts val="1400"/>
              </a:spcBef>
              <a:spcAft>
                <a:spcPts val="0"/>
              </a:spcAft>
              <a:buNone/>
            </a:pPr>
            <a:r>
              <a:t/>
            </a:r>
            <a:endParaRPr/>
          </a:p>
          <a:p>
            <a:pPr indent="-355600" lvl="0" marL="457200" rtl="0" algn="l">
              <a:spcBef>
                <a:spcPts val="1400"/>
              </a:spcBef>
              <a:spcAft>
                <a:spcPts val="0"/>
              </a:spcAft>
              <a:buSzPts val="2000"/>
              <a:buChar char="●"/>
            </a:pPr>
            <a:r>
              <a:rPr lang="en-US"/>
              <a:t>Closely review your monthly budget before deciding on a repayment plan</a:t>
            </a:r>
            <a:endParaRPr/>
          </a:p>
          <a:p>
            <a:pPr indent="-355600" lvl="0" marL="457200" rtl="0" algn="l">
              <a:spcBef>
                <a:spcPts val="0"/>
              </a:spcBef>
              <a:spcAft>
                <a:spcPts val="0"/>
              </a:spcAft>
              <a:buSzPts val="2000"/>
              <a:buChar char="●"/>
            </a:pPr>
            <a:r>
              <a:rPr lang="en-US"/>
              <a:t>Set Up</a:t>
            </a:r>
            <a:r>
              <a:rPr lang="en-US"/>
              <a:t> Electronic Payment</a:t>
            </a:r>
            <a:endParaRPr/>
          </a:p>
          <a:p>
            <a:pPr indent="-381000" lvl="1" marL="914400" rtl="0" algn="l">
              <a:spcBef>
                <a:spcPts val="0"/>
              </a:spcBef>
              <a:spcAft>
                <a:spcPts val="0"/>
              </a:spcAft>
              <a:buSzPts val="2400"/>
              <a:buChar char="○"/>
            </a:pPr>
            <a:r>
              <a:rPr lang="en-US"/>
              <a:t>Set it and forget it</a:t>
            </a:r>
            <a:endParaRPr/>
          </a:p>
          <a:p>
            <a:pPr indent="-381000" lvl="1" marL="914400" rtl="0" algn="l">
              <a:spcBef>
                <a:spcPts val="0"/>
              </a:spcBef>
              <a:spcAft>
                <a:spcPts val="0"/>
              </a:spcAft>
              <a:buSzPts val="2400"/>
              <a:buChar char="○"/>
            </a:pPr>
            <a:r>
              <a:rPr lang="en-US"/>
              <a:t>.25% reduction </a:t>
            </a:r>
            <a:r>
              <a:rPr lang="en-US"/>
              <a:t>interest</a:t>
            </a:r>
            <a:r>
              <a:rPr lang="en-US"/>
              <a:t> rate</a:t>
            </a:r>
            <a:endParaRPr/>
          </a:p>
          <a:p>
            <a:pPr indent="457200" lvl="0" marL="0" rtl="0" algn="l">
              <a:spcBef>
                <a:spcPts val="1400"/>
              </a:spcBef>
              <a:spcAft>
                <a:spcPts val="0"/>
              </a:spcAft>
              <a:buNone/>
            </a:pPr>
            <a:r>
              <a:rPr lang="en-US" u="sng">
                <a:solidFill>
                  <a:schemeClr val="hlink"/>
                </a:solidFill>
                <a:hlinkClick r:id="rId3"/>
              </a:rPr>
              <a:t>https://www.nerdwallet.com/article/loans/student-loans/auto-pay-student-loans</a:t>
            </a:r>
            <a:endParaRPr/>
          </a:p>
          <a:p>
            <a:pPr indent="-355600" lvl="0" marL="457200" rtl="0" algn="l">
              <a:spcBef>
                <a:spcPts val="1400"/>
              </a:spcBef>
              <a:spcAft>
                <a:spcPts val="0"/>
              </a:spcAft>
              <a:buSzPts val="2000"/>
              <a:buChar char="●"/>
            </a:pPr>
            <a:r>
              <a:rPr lang="en-US"/>
              <a:t>Give yourself some “grace”</a:t>
            </a:r>
            <a:endParaRPr/>
          </a:p>
          <a:p>
            <a:pPr indent="-381000" lvl="1" marL="1371600" rtl="0" algn="l">
              <a:spcBef>
                <a:spcPts val="0"/>
              </a:spcBef>
              <a:spcAft>
                <a:spcPts val="0"/>
              </a:spcAft>
              <a:buSzPts val="2400"/>
              <a:buChar char="○"/>
            </a:pPr>
            <a:r>
              <a:rPr lang="en-US"/>
              <a:t>68% of graduates from nonprofit </a:t>
            </a:r>
            <a:r>
              <a:rPr lang="en-US"/>
              <a:t>colleges had loans in 2016*</a:t>
            </a:r>
            <a:endParaRPr/>
          </a:p>
          <a:p>
            <a:pPr indent="-381000" lvl="1" marL="1371600" rtl="0" algn="l">
              <a:spcBef>
                <a:spcPts val="0"/>
              </a:spcBef>
              <a:spcAft>
                <a:spcPts val="0"/>
              </a:spcAft>
              <a:buSzPts val="2400"/>
              <a:buChar char="○"/>
            </a:pPr>
            <a:r>
              <a:rPr lang="en-US"/>
              <a:t>Very few students default </a:t>
            </a:r>
            <a:endParaRPr/>
          </a:p>
          <a:p>
            <a:pPr indent="0" lvl="0" marL="0" rtl="0" algn="l">
              <a:spcBef>
                <a:spcPts val="1400"/>
              </a:spcBef>
              <a:spcAft>
                <a:spcPts val="0"/>
              </a:spcAft>
              <a:buNone/>
            </a:pPr>
            <a:r>
              <a:rPr lang="en-US" sz="2400">
                <a:latin typeface="Calibri"/>
                <a:ea typeface="Calibri"/>
                <a:cs typeface="Calibri"/>
                <a:sym typeface="Calibri"/>
              </a:rPr>
              <a:t>* </a:t>
            </a:r>
            <a:r>
              <a:rPr lang="en-US" sz="1700">
                <a:latin typeface="Calibri"/>
                <a:ea typeface="Calibri"/>
                <a:cs typeface="Calibri"/>
                <a:sym typeface="Calibri"/>
              </a:rPr>
              <a:t>Student Loan Hero, student debt statistics </a:t>
            </a:r>
            <a:r>
              <a:rPr lang="en-US"/>
              <a:t> </a:t>
            </a:r>
            <a:endParaRPr/>
          </a:p>
          <a:p>
            <a:pPr indent="0" lvl="0" marL="0" rtl="0" algn="l">
              <a:spcBef>
                <a:spcPts val="1400"/>
              </a:spcBef>
              <a:spcAft>
                <a:spcPts val="0"/>
              </a:spcAft>
              <a:buNone/>
            </a:pPr>
            <a:r>
              <a:t/>
            </a:r>
            <a:endParaRPr/>
          </a:p>
          <a:p>
            <a:pPr indent="0" lvl="0" marL="0" rtl="0" algn="l">
              <a:spcBef>
                <a:spcPts val="1400"/>
              </a:spcBef>
              <a:spcAft>
                <a:spcPts val="0"/>
              </a:spcAft>
              <a:buNone/>
            </a:pPr>
            <a:r>
              <a:rPr lang="en-US"/>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3"/>
          <p:cNvSpPr txBox="1"/>
          <p:nvPr>
            <p:ph type="title"/>
          </p:nvPr>
        </p:nvSpPr>
        <p:spPr>
          <a:xfrm>
            <a:off x="381000" y="381001"/>
            <a:ext cx="11430000" cy="60483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You Are Not Alone! </a:t>
            </a:r>
            <a:endParaRPr/>
          </a:p>
        </p:txBody>
      </p:sp>
      <p:sp>
        <p:nvSpPr>
          <p:cNvPr id="240" name="Google Shape;240;p13"/>
          <p:cNvSpPr txBox="1"/>
          <p:nvPr>
            <p:ph idx="1" type="body"/>
          </p:nvPr>
        </p:nvSpPr>
        <p:spPr>
          <a:xfrm>
            <a:off x="381000" y="1562100"/>
            <a:ext cx="10719300" cy="4909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US"/>
              <a:t>We </a:t>
            </a:r>
            <a:r>
              <a:rPr lang="en-US"/>
              <a:t>remain a resource for you! </a:t>
            </a:r>
            <a:endParaRPr/>
          </a:p>
          <a:p>
            <a:pPr indent="0" lvl="0" marL="0" rtl="0" algn="l">
              <a:lnSpc>
                <a:spcPct val="100000"/>
              </a:lnSpc>
              <a:spcBef>
                <a:spcPts val="0"/>
              </a:spcBef>
              <a:spcAft>
                <a:spcPts val="0"/>
              </a:spcAft>
              <a:buNone/>
            </a:pPr>
            <a:r>
              <a:rPr lang="en-US"/>
              <a:t>Feel free to continue to contact us as an alum. </a:t>
            </a:r>
            <a:endParaRPr/>
          </a:p>
          <a:p>
            <a:pPr indent="0" lvl="0" marL="0" rtl="0" algn="l">
              <a:lnSpc>
                <a:spcPct val="100000"/>
              </a:lnSpc>
              <a:spcBef>
                <a:spcPts val="0"/>
              </a:spcBef>
              <a:spcAft>
                <a:spcPts val="0"/>
              </a:spcAft>
              <a:buNone/>
            </a:pPr>
            <a:r>
              <a:t/>
            </a:r>
            <a:endParaRPr/>
          </a:p>
          <a:p>
            <a:pPr indent="-342900" lvl="0" marL="342900" rtl="0" algn="l">
              <a:lnSpc>
                <a:spcPct val="100000"/>
              </a:lnSpc>
              <a:spcBef>
                <a:spcPts val="0"/>
              </a:spcBef>
              <a:spcAft>
                <a:spcPts val="0"/>
              </a:spcAft>
              <a:buClr>
                <a:schemeClr val="dk1"/>
              </a:buClr>
              <a:buSzPts val="2000"/>
              <a:buFont typeface="Arial"/>
              <a:buChar char="•"/>
            </a:pPr>
            <a:r>
              <a:rPr lang="en-US" u="sng">
                <a:solidFill>
                  <a:schemeClr val="hlink"/>
                </a:solidFill>
                <a:latin typeface="Georgia"/>
                <a:ea typeface="Georgia"/>
                <a:cs typeface="Georgia"/>
                <a:sym typeface="Georgia"/>
                <a:hlinkClick r:id="rId3"/>
              </a:rPr>
              <a:t>https://www.risd.edu/sfs</a:t>
            </a:r>
            <a:r>
              <a:rPr lang="en-US">
                <a:latin typeface="Georgia"/>
                <a:ea typeface="Georgia"/>
                <a:cs typeface="Georgia"/>
                <a:sym typeface="Georgia"/>
              </a:rPr>
              <a:t> </a:t>
            </a:r>
            <a:endParaRPr/>
          </a:p>
          <a:p>
            <a:pPr indent="-342900" lvl="0" marL="342900" rtl="0" algn="l">
              <a:lnSpc>
                <a:spcPct val="100000"/>
              </a:lnSpc>
              <a:spcBef>
                <a:spcPts val="1400"/>
              </a:spcBef>
              <a:spcAft>
                <a:spcPts val="0"/>
              </a:spcAft>
              <a:buClr>
                <a:schemeClr val="dk1"/>
              </a:buClr>
              <a:buSzPts val="2000"/>
              <a:buFont typeface="Arial"/>
              <a:buChar char="•"/>
            </a:pPr>
            <a:r>
              <a:rPr lang="en-US">
                <a:latin typeface="Georgia"/>
                <a:ea typeface="Georgia"/>
                <a:cs typeface="Georgia"/>
                <a:sym typeface="Georgia"/>
              </a:rPr>
              <a:t>20 Washington Place, First Floor</a:t>
            </a:r>
            <a:endParaRPr/>
          </a:p>
          <a:p>
            <a:pPr indent="-342900" lvl="0" marL="342900" rtl="0" algn="l">
              <a:lnSpc>
                <a:spcPct val="100000"/>
              </a:lnSpc>
              <a:spcBef>
                <a:spcPts val="1400"/>
              </a:spcBef>
              <a:spcAft>
                <a:spcPts val="0"/>
              </a:spcAft>
              <a:buClr>
                <a:schemeClr val="dk1"/>
              </a:buClr>
              <a:buSzPts val="2000"/>
              <a:buFont typeface="Arial"/>
              <a:buChar char="•"/>
            </a:pPr>
            <a:r>
              <a:rPr lang="en-US">
                <a:latin typeface="Georgia"/>
                <a:ea typeface="Georgia"/>
                <a:cs typeface="Georgia"/>
                <a:sym typeface="Georgia"/>
              </a:rPr>
              <a:t>401-454-6661</a:t>
            </a:r>
            <a:endParaRPr/>
          </a:p>
          <a:p>
            <a:pPr indent="-342900" lvl="0" marL="342900" rtl="0" algn="l">
              <a:lnSpc>
                <a:spcPct val="100000"/>
              </a:lnSpc>
              <a:spcBef>
                <a:spcPts val="1400"/>
              </a:spcBef>
              <a:spcAft>
                <a:spcPts val="0"/>
              </a:spcAft>
              <a:buClr>
                <a:schemeClr val="dk1"/>
              </a:buClr>
              <a:buSzPts val="2000"/>
              <a:buFont typeface="Arial"/>
              <a:buChar char="•"/>
            </a:pPr>
            <a:r>
              <a:rPr lang="en-US" u="sng">
                <a:solidFill>
                  <a:schemeClr val="hlink"/>
                </a:solidFill>
                <a:latin typeface="Georgia"/>
                <a:ea typeface="Georgia"/>
                <a:cs typeface="Georgia"/>
                <a:sym typeface="Georgia"/>
                <a:hlinkClick r:id="rId4"/>
              </a:rPr>
              <a:t>sfs@risd.edu</a:t>
            </a:r>
            <a:endParaRPr>
              <a:latin typeface="Georgia"/>
              <a:ea typeface="Georgia"/>
              <a:cs typeface="Georgia"/>
              <a:sym typeface="Georgia"/>
            </a:endParaRPr>
          </a:p>
          <a:p>
            <a:pPr indent="-342900" lvl="0" marL="342900" rtl="0" algn="l">
              <a:lnSpc>
                <a:spcPct val="100000"/>
              </a:lnSpc>
              <a:spcBef>
                <a:spcPts val="1400"/>
              </a:spcBef>
              <a:spcAft>
                <a:spcPts val="0"/>
              </a:spcAft>
              <a:buClr>
                <a:schemeClr val="dk1"/>
              </a:buClr>
              <a:buSzPts val="2000"/>
              <a:buFont typeface="Arial"/>
              <a:buChar char="•"/>
            </a:pPr>
            <a:r>
              <a:rPr lang="en-US">
                <a:latin typeface="Georgia"/>
                <a:ea typeface="Georgia"/>
                <a:cs typeface="Georgia"/>
                <a:sym typeface="Georgia"/>
              </a:rPr>
              <a:t>Office hours: Monday-Friday, 8:30 am-4:30 pm</a:t>
            </a:r>
            <a:endParaRPr>
              <a:latin typeface="Georgia"/>
              <a:ea typeface="Georgia"/>
              <a:cs typeface="Georgia"/>
              <a:sym typeface="Georgia"/>
            </a:endParaRPr>
          </a:p>
          <a:p>
            <a:pPr indent="0" lvl="0" marL="0" rtl="0" algn="l">
              <a:lnSpc>
                <a:spcPct val="100000"/>
              </a:lnSpc>
              <a:spcBef>
                <a:spcPts val="1400"/>
              </a:spcBef>
              <a:spcAft>
                <a:spcPts val="0"/>
              </a:spcAft>
              <a:buNone/>
            </a:pPr>
            <a:r>
              <a:t/>
            </a:r>
            <a:endParaRPr>
              <a:latin typeface="Georgia"/>
              <a:ea typeface="Georgia"/>
              <a:cs typeface="Georgia"/>
              <a:sym typeface="Georgia"/>
            </a:endParaRPr>
          </a:p>
          <a:p>
            <a:pPr indent="-215900" lvl="0" marL="342900" rtl="0" algn="l">
              <a:lnSpc>
                <a:spcPct val="100000"/>
              </a:lnSpc>
              <a:spcBef>
                <a:spcPts val="1400"/>
              </a:spcBef>
              <a:spcAft>
                <a:spcPts val="0"/>
              </a:spcAft>
              <a:buClr>
                <a:schemeClr val="dk1"/>
              </a:buClr>
              <a:buSzPts val="2000"/>
              <a:buFont typeface="Arial"/>
              <a:buNone/>
            </a:pPr>
            <a:r>
              <a:t/>
            </a:r>
            <a:endParaRPr/>
          </a:p>
          <a:p>
            <a:pPr indent="-215900" lvl="0" marL="342900" rtl="0" algn="l">
              <a:lnSpc>
                <a:spcPct val="100000"/>
              </a:lnSpc>
              <a:spcBef>
                <a:spcPts val="1400"/>
              </a:spcBef>
              <a:spcAft>
                <a:spcPts val="0"/>
              </a:spcAft>
              <a:buClr>
                <a:schemeClr val="dk1"/>
              </a:buClr>
              <a:buSzPts val="2000"/>
              <a:buFont typeface="Arial"/>
              <a:buNone/>
            </a:pPr>
            <a:r>
              <a:t/>
            </a:r>
            <a:endParaRPr>
              <a:highlight>
                <a:srgbClr val="FFFF00"/>
              </a:highlight>
            </a:endParaRPr>
          </a:p>
          <a:p>
            <a:pPr indent="-215900" lvl="0" marL="342900" rtl="0" algn="l">
              <a:lnSpc>
                <a:spcPct val="100000"/>
              </a:lnSpc>
              <a:spcBef>
                <a:spcPts val="1400"/>
              </a:spcBef>
              <a:spcAft>
                <a:spcPts val="0"/>
              </a:spcAft>
              <a:buClr>
                <a:schemeClr val="dk1"/>
              </a:buClr>
              <a:buSzPts val="2000"/>
              <a:buFont typeface="Arial"/>
              <a:buNone/>
            </a:pPr>
            <a:r>
              <a:t/>
            </a:r>
            <a:endParaRPr>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11cd9f0f331_0_29"/>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lnSpc>
                <a:spcPct val="100000"/>
              </a:lnSpc>
              <a:spcBef>
                <a:spcPts val="1400"/>
              </a:spcBef>
              <a:spcAft>
                <a:spcPts val="0"/>
              </a:spcAft>
              <a:buNone/>
            </a:pPr>
            <a:r>
              <a:rPr lang="en-US"/>
              <a:t>Federal</a:t>
            </a:r>
            <a:r>
              <a:rPr lang="en-US" sz="2000">
                <a:solidFill>
                  <a:schemeClr val="dk1"/>
                </a:solidFill>
              </a:rPr>
              <a:t> </a:t>
            </a:r>
            <a:r>
              <a:rPr lang="en-US"/>
              <a:t>Ombudsman</a:t>
            </a:r>
            <a:endParaRPr/>
          </a:p>
        </p:txBody>
      </p:sp>
      <p:sp>
        <p:nvSpPr>
          <p:cNvPr id="247" name="Google Shape;247;g11cd9f0f331_0_29"/>
          <p:cNvSpPr txBox="1"/>
          <p:nvPr>
            <p:ph idx="1" type="body"/>
          </p:nvPr>
        </p:nvSpPr>
        <p:spPr>
          <a:xfrm>
            <a:off x="381000" y="1307784"/>
            <a:ext cx="8572500" cy="4897500"/>
          </a:xfrm>
          <a:prstGeom prst="rect">
            <a:avLst/>
          </a:prstGeom>
        </p:spPr>
        <p:txBody>
          <a:bodyPr anchorCtr="0" anchor="t" bIns="45700" lIns="91425" spcFirstLastPara="1" rIns="91425" wrap="square" tIns="45700">
            <a:noAutofit/>
          </a:bodyPr>
          <a:lstStyle/>
          <a:p>
            <a:pPr indent="0" lvl="0" marL="0" rtl="0" algn="l">
              <a:spcBef>
                <a:spcPts val="1400"/>
              </a:spcBef>
              <a:spcAft>
                <a:spcPts val="0"/>
              </a:spcAft>
              <a:buNone/>
            </a:pPr>
            <a:r>
              <a:t/>
            </a:r>
            <a:endParaRPr>
              <a:latin typeface="Georgia"/>
              <a:ea typeface="Georgia"/>
              <a:cs typeface="Georgia"/>
              <a:sym typeface="Georgia"/>
            </a:endParaRPr>
          </a:p>
          <a:p>
            <a:pPr indent="0" lvl="0" marL="0" rtl="0" algn="l">
              <a:spcBef>
                <a:spcPts val="1400"/>
              </a:spcBef>
              <a:spcAft>
                <a:spcPts val="0"/>
              </a:spcAft>
              <a:buNone/>
            </a:pPr>
            <a:r>
              <a:rPr lang="en-US"/>
              <a:t>Having an issue with your loan servicer? Other loan related issues?</a:t>
            </a:r>
            <a:endParaRPr/>
          </a:p>
          <a:p>
            <a:pPr indent="0" lvl="0" marL="0" rtl="0" algn="l">
              <a:spcBef>
                <a:spcPts val="1400"/>
              </a:spcBef>
              <a:spcAft>
                <a:spcPts val="0"/>
              </a:spcAft>
              <a:buNone/>
            </a:pPr>
            <a:r>
              <a:rPr lang="en-US"/>
              <a:t>You may contact the Federal Student Aid Ombudsman Office. They are a </a:t>
            </a:r>
            <a:r>
              <a:rPr lang="en-US"/>
              <a:t>resource</a:t>
            </a:r>
            <a:r>
              <a:rPr lang="en-US"/>
              <a:t> to help you resolve issues that you cannot resolve through your loan servicer. </a:t>
            </a:r>
            <a:endParaRPr/>
          </a:p>
          <a:p>
            <a:pPr indent="0" lvl="0" marL="0" rtl="0" algn="l">
              <a:spcBef>
                <a:spcPts val="1400"/>
              </a:spcBef>
              <a:spcAft>
                <a:spcPts val="0"/>
              </a:spcAft>
              <a:buNone/>
            </a:pPr>
            <a:r>
              <a:t/>
            </a:r>
            <a:endParaRPr/>
          </a:p>
          <a:p>
            <a:pPr indent="0" lvl="0" marL="0" rtl="0" algn="l">
              <a:spcBef>
                <a:spcPts val="1400"/>
              </a:spcBef>
              <a:spcAft>
                <a:spcPts val="0"/>
              </a:spcAft>
              <a:buNone/>
            </a:pPr>
            <a:r>
              <a:rPr b="1" lang="en-US"/>
              <a:t>Phone:</a:t>
            </a:r>
            <a:r>
              <a:rPr lang="en-US"/>
              <a:t> 1-877-557-2575</a:t>
            </a:r>
            <a:endParaRPr/>
          </a:p>
          <a:p>
            <a:pPr indent="0" lvl="0" marL="0" rtl="0" algn="l">
              <a:spcBef>
                <a:spcPts val="1400"/>
              </a:spcBef>
              <a:spcAft>
                <a:spcPts val="0"/>
              </a:spcAft>
              <a:buNone/>
            </a:pPr>
            <a:r>
              <a:rPr lang="en-US" u="sng">
                <a:solidFill>
                  <a:schemeClr val="dk2"/>
                </a:solidFill>
                <a:hlinkClick r:id="rId3">
                  <a:extLst>
                    <a:ext uri="{A12FA001-AC4F-418D-AE19-62706E023703}">
                      <ahyp:hlinkClr val="tx"/>
                    </a:ext>
                  </a:extLst>
                </a:hlinkClick>
              </a:rPr>
              <a:t>https://studentaid.gov/feedback-ombudsman/disputes/prepare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g12fc06d9791_0_222"/>
          <p:cNvSpPr txBox="1"/>
          <p:nvPr>
            <p:ph type="title"/>
          </p:nvPr>
        </p:nvSpPr>
        <p:spPr>
          <a:xfrm>
            <a:off x="381000" y="381001"/>
            <a:ext cx="11430000" cy="6048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Resources and Links</a:t>
            </a:r>
            <a:endParaRPr/>
          </a:p>
        </p:txBody>
      </p:sp>
      <p:sp>
        <p:nvSpPr>
          <p:cNvPr id="253" name="Google Shape;253;g12fc06d9791_0_222"/>
          <p:cNvSpPr txBox="1"/>
          <p:nvPr>
            <p:ph idx="1" type="body"/>
          </p:nvPr>
        </p:nvSpPr>
        <p:spPr>
          <a:xfrm>
            <a:off x="1145250" y="1295409"/>
            <a:ext cx="8572500" cy="4897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400"/>
              </a:spcBef>
              <a:spcAft>
                <a:spcPts val="0"/>
              </a:spcAft>
              <a:buClr>
                <a:schemeClr val="dk1"/>
              </a:buClr>
              <a:buSzPts val="2000"/>
              <a:buNone/>
            </a:pPr>
            <a:r>
              <a:rPr b="1" lang="en-US"/>
              <a:t>Federal Loans </a:t>
            </a:r>
            <a:endParaRPr b="1"/>
          </a:p>
          <a:p>
            <a:pPr indent="0" lvl="0" marL="0" rtl="0" algn="l">
              <a:lnSpc>
                <a:spcPct val="100000"/>
              </a:lnSpc>
              <a:spcBef>
                <a:spcPts val="1400"/>
              </a:spcBef>
              <a:spcAft>
                <a:spcPts val="0"/>
              </a:spcAft>
              <a:buClr>
                <a:schemeClr val="dk1"/>
              </a:buClr>
              <a:buSzPts val="2000"/>
              <a:buNone/>
            </a:pPr>
            <a:r>
              <a:rPr lang="en-US"/>
              <a:t>Federal Loan Website:</a:t>
            </a:r>
            <a:endParaRPr/>
          </a:p>
          <a:p>
            <a:pPr indent="0" lvl="0" marL="0" rtl="0" algn="l">
              <a:lnSpc>
                <a:spcPct val="100000"/>
              </a:lnSpc>
              <a:spcBef>
                <a:spcPts val="1400"/>
              </a:spcBef>
              <a:spcAft>
                <a:spcPts val="0"/>
              </a:spcAft>
              <a:buClr>
                <a:schemeClr val="dk1"/>
              </a:buClr>
              <a:buSzPts val="2000"/>
              <a:buNone/>
            </a:pPr>
            <a:r>
              <a:rPr lang="en-US" u="sng">
                <a:solidFill>
                  <a:schemeClr val="hlink"/>
                </a:solidFill>
                <a:hlinkClick r:id="rId3"/>
              </a:rPr>
              <a:t>https://studentaid.gov/understand-aid/types/loans</a:t>
            </a:r>
            <a:endParaRPr/>
          </a:p>
          <a:p>
            <a:pPr indent="0" lvl="0" marL="0" rtl="0" algn="l">
              <a:lnSpc>
                <a:spcPct val="100000"/>
              </a:lnSpc>
              <a:spcBef>
                <a:spcPts val="1400"/>
              </a:spcBef>
              <a:spcAft>
                <a:spcPts val="0"/>
              </a:spcAft>
              <a:buClr>
                <a:schemeClr val="dk1"/>
              </a:buClr>
              <a:buSzPts val="2000"/>
              <a:buNone/>
            </a:pPr>
            <a:r>
              <a:rPr lang="en-US"/>
              <a:t>The Institute of Student Loan Advisors </a:t>
            </a:r>
            <a:endParaRPr/>
          </a:p>
          <a:p>
            <a:pPr indent="0" lvl="0" marL="0" rtl="0" algn="l">
              <a:lnSpc>
                <a:spcPct val="100000"/>
              </a:lnSpc>
              <a:spcBef>
                <a:spcPts val="1400"/>
              </a:spcBef>
              <a:spcAft>
                <a:spcPts val="0"/>
              </a:spcAft>
              <a:buClr>
                <a:schemeClr val="dk1"/>
              </a:buClr>
              <a:buSzPts val="2000"/>
              <a:buNone/>
            </a:pPr>
            <a:r>
              <a:rPr lang="en-US" u="sng">
                <a:solidFill>
                  <a:schemeClr val="hlink"/>
                </a:solidFill>
                <a:hlinkClick r:id="rId4"/>
              </a:rPr>
              <a:t>https://freestudentloanadvice.org/</a:t>
            </a:r>
            <a:endParaRPr/>
          </a:p>
          <a:p>
            <a:pPr indent="0" lvl="0" marL="0" rtl="0" algn="l">
              <a:lnSpc>
                <a:spcPct val="100000"/>
              </a:lnSpc>
              <a:spcBef>
                <a:spcPts val="0"/>
              </a:spcBef>
              <a:spcAft>
                <a:spcPts val="0"/>
              </a:spcAft>
              <a:buClr>
                <a:schemeClr val="dk1"/>
              </a:buClr>
              <a:buSzPts val="2000"/>
              <a:buNone/>
            </a:pPr>
            <a:r>
              <a:t/>
            </a:r>
            <a:endParaRPr/>
          </a:p>
          <a:p>
            <a:pPr indent="0" lvl="0" marL="0" rtl="0" algn="l">
              <a:lnSpc>
                <a:spcPct val="100000"/>
              </a:lnSpc>
              <a:spcBef>
                <a:spcPts val="1400"/>
              </a:spcBef>
              <a:spcAft>
                <a:spcPts val="0"/>
              </a:spcAft>
              <a:buClr>
                <a:schemeClr val="dk1"/>
              </a:buClr>
              <a:buSzPts val="2000"/>
              <a:buNone/>
            </a:pPr>
            <a:r>
              <a:rPr b="1" lang="en-US"/>
              <a:t>Financial Planning </a:t>
            </a:r>
            <a:endParaRPr b="1"/>
          </a:p>
          <a:p>
            <a:pPr indent="0" lvl="0" marL="0" rtl="0" algn="l">
              <a:lnSpc>
                <a:spcPct val="100000"/>
              </a:lnSpc>
              <a:spcBef>
                <a:spcPts val="1400"/>
              </a:spcBef>
              <a:spcAft>
                <a:spcPts val="0"/>
              </a:spcAft>
              <a:buClr>
                <a:schemeClr val="dk1"/>
              </a:buClr>
              <a:buSzPts val="2000"/>
              <a:buNone/>
            </a:pPr>
            <a:r>
              <a:rPr lang="en-US" u="sng">
                <a:solidFill>
                  <a:schemeClr val="hlink"/>
                </a:solidFill>
                <a:hlinkClick r:id="rId5"/>
              </a:rPr>
              <a:t>Foundation for Financial Planning (probonoplannermatch.org)</a:t>
            </a:r>
            <a:endParaRPr/>
          </a:p>
          <a:p>
            <a:pPr indent="0" lvl="0" marL="0" rtl="0" algn="l">
              <a:lnSpc>
                <a:spcPct val="100000"/>
              </a:lnSpc>
              <a:spcBef>
                <a:spcPts val="1400"/>
              </a:spcBef>
              <a:spcAft>
                <a:spcPts val="0"/>
              </a:spcAft>
              <a:buClr>
                <a:schemeClr val="dk1"/>
              </a:buClr>
              <a:buSzPts val="2000"/>
              <a:buNone/>
            </a:pPr>
            <a:r>
              <a:t/>
            </a:r>
            <a:endParaRPr b="1" i="1"/>
          </a:p>
          <a:p>
            <a:pPr indent="0" lvl="0" marL="0" rtl="0" algn="l">
              <a:lnSpc>
                <a:spcPct val="100000"/>
              </a:lnSpc>
              <a:spcBef>
                <a:spcPts val="1400"/>
              </a:spcBef>
              <a:spcAft>
                <a:spcPts val="0"/>
              </a:spcAft>
              <a:buClr>
                <a:schemeClr val="dk1"/>
              </a:buClr>
              <a:buSzPts val="2000"/>
              <a:buNone/>
            </a:pPr>
            <a:r>
              <a:rPr b="1" i="1" lang="en-US">
                <a:solidFill>
                  <a:schemeClr val="dk2"/>
                </a:solidFill>
              </a:rPr>
              <a:t>Additional Sessions this summer as needed!</a:t>
            </a:r>
            <a:endParaRPr i="1">
              <a:solidFill>
                <a:schemeClr val="dk2"/>
              </a:solidFill>
            </a:endParaRPr>
          </a:p>
          <a:p>
            <a:pPr indent="0" lvl="0" marL="0" rtl="0" algn="l">
              <a:lnSpc>
                <a:spcPct val="100000"/>
              </a:lnSpc>
              <a:spcBef>
                <a:spcPts val="1400"/>
              </a:spcBef>
              <a:spcAft>
                <a:spcPts val="0"/>
              </a:spcAft>
              <a:buClr>
                <a:schemeClr val="dk1"/>
              </a:buClr>
              <a:buSzPts val="2000"/>
              <a:buNone/>
            </a:pPr>
            <a:r>
              <a:t/>
            </a:r>
            <a:endParaRPr/>
          </a:p>
          <a:p>
            <a:pPr indent="0" lvl="0" marL="0" rtl="0" algn="l">
              <a:lnSpc>
                <a:spcPct val="100000"/>
              </a:lnSpc>
              <a:spcBef>
                <a:spcPts val="1400"/>
              </a:spcBef>
              <a:spcAft>
                <a:spcPts val="0"/>
              </a:spcAft>
              <a:buClr>
                <a:schemeClr val="dk1"/>
              </a:buClr>
              <a:buSzPts val="2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12fd8c83943_0_2"/>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Best Practice Timeline</a:t>
            </a:r>
            <a:endParaRPr/>
          </a:p>
        </p:txBody>
      </p:sp>
      <p:sp>
        <p:nvSpPr>
          <p:cNvPr id="106" name="Google Shape;106;g12fd8c83943_0_2"/>
          <p:cNvSpPr txBox="1"/>
          <p:nvPr>
            <p:ph idx="1" type="body"/>
          </p:nvPr>
        </p:nvSpPr>
        <p:spPr>
          <a:xfrm>
            <a:off x="381000" y="1089100"/>
            <a:ext cx="10663200" cy="5116200"/>
          </a:xfrm>
          <a:prstGeom prst="rect">
            <a:avLst/>
          </a:prstGeom>
        </p:spPr>
        <p:txBody>
          <a:bodyPr anchorCtr="0" anchor="t" bIns="45700" lIns="91425" spcFirstLastPara="1" rIns="91425" wrap="square" tIns="45700">
            <a:noAutofit/>
          </a:bodyPr>
          <a:lstStyle/>
          <a:p>
            <a:pPr indent="0" lvl="0" marL="0" rtl="0" algn="l">
              <a:spcBef>
                <a:spcPts val="1400"/>
              </a:spcBef>
              <a:spcAft>
                <a:spcPts val="0"/>
              </a:spcAft>
              <a:buNone/>
            </a:pPr>
            <a:r>
              <a:rPr b="1" lang="en-US"/>
              <a:t>June 2023</a:t>
            </a:r>
            <a:endParaRPr b="1"/>
          </a:p>
          <a:p>
            <a:pPr indent="-355600" lvl="0" marL="457200" rtl="0" algn="l">
              <a:spcBef>
                <a:spcPts val="1400"/>
              </a:spcBef>
              <a:spcAft>
                <a:spcPts val="0"/>
              </a:spcAft>
              <a:buSzPts val="2000"/>
              <a:buChar char="●"/>
            </a:pPr>
            <a:r>
              <a:rPr lang="en-US"/>
              <a:t>Complete online exit counseling</a:t>
            </a:r>
            <a:endParaRPr/>
          </a:p>
          <a:p>
            <a:pPr indent="-355600" lvl="0" marL="457200" rtl="0" algn="l">
              <a:spcBef>
                <a:spcPts val="0"/>
              </a:spcBef>
              <a:spcAft>
                <a:spcPts val="0"/>
              </a:spcAft>
              <a:buSzPts val="2000"/>
              <a:buChar char="●"/>
            </a:pPr>
            <a:r>
              <a:rPr lang="en-US"/>
              <a:t>Check in with your Loan Servicer </a:t>
            </a:r>
            <a:endParaRPr/>
          </a:p>
          <a:p>
            <a:pPr indent="-355600" lvl="1" marL="914400" rtl="0" algn="l">
              <a:spcBef>
                <a:spcPts val="0"/>
              </a:spcBef>
              <a:spcAft>
                <a:spcPts val="0"/>
              </a:spcAft>
              <a:buSzPts val="2000"/>
              <a:buChar char="○"/>
            </a:pPr>
            <a:r>
              <a:rPr lang="en-US" sz="2000"/>
              <a:t>Ensure your contact </a:t>
            </a:r>
            <a:r>
              <a:rPr lang="en-US" sz="2000"/>
              <a:t>information</a:t>
            </a:r>
            <a:r>
              <a:rPr lang="en-US" sz="2000"/>
              <a:t> is correct with your loan servicer</a:t>
            </a:r>
            <a:endParaRPr sz="2000"/>
          </a:p>
          <a:p>
            <a:pPr indent="-355600" lvl="1" marL="914400" rtl="0" algn="l">
              <a:spcBef>
                <a:spcPts val="0"/>
              </a:spcBef>
              <a:spcAft>
                <a:spcPts val="0"/>
              </a:spcAft>
              <a:buSzPts val="2000"/>
              <a:buChar char="○"/>
            </a:pPr>
            <a:r>
              <a:rPr lang="en-US" sz="2000"/>
              <a:t>Review loan amounts</a:t>
            </a:r>
            <a:endParaRPr sz="2000"/>
          </a:p>
          <a:p>
            <a:pPr indent="-355600" lvl="1" marL="914400" rtl="0" algn="l">
              <a:spcBef>
                <a:spcPts val="0"/>
              </a:spcBef>
              <a:spcAft>
                <a:spcPts val="0"/>
              </a:spcAft>
              <a:buSzPts val="2000"/>
              <a:buChar char="○"/>
            </a:pPr>
            <a:r>
              <a:rPr lang="en-US" sz="2000"/>
              <a:t>Consider your repayment strategy </a:t>
            </a:r>
            <a:endParaRPr sz="2000"/>
          </a:p>
          <a:p>
            <a:pPr indent="0" lvl="0" marL="0" rtl="0" algn="l">
              <a:spcBef>
                <a:spcPts val="1400"/>
              </a:spcBef>
              <a:spcAft>
                <a:spcPts val="0"/>
              </a:spcAft>
              <a:buNone/>
            </a:pPr>
            <a:r>
              <a:rPr b="1" lang="en-US"/>
              <a:t>July</a:t>
            </a:r>
            <a:r>
              <a:rPr b="1" lang="en-US"/>
              <a:t> 2023</a:t>
            </a:r>
            <a:endParaRPr b="1"/>
          </a:p>
          <a:p>
            <a:pPr indent="-355600" lvl="0" marL="457200" rtl="0" algn="l">
              <a:spcBef>
                <a:spcPts val="1400"/>
              </a:spcBef>
              <a:spcAft>
                <a:spcPts val="0"/>
              </a:spcAft>
              <a:buSzPts val="2000"/>
              <a:buChar char="●"/>
            </a:pPr>
            <a:r>
              <a:rPr lang="en-US"/>
              <a:t>Set a reminder in your phone to check the news for pertinent repayment updates!</a:t>
            </a:r>
            <a:endParaRPr/>
          </a:p>
          <a:p>
            <a:pPr indent="-381000" lvl="1" marL="914400" rtl="0" algn="l">
              <a:spcBef>
                <a:spcPts val="0"/>
              </a:spcBef>
              <a:spcAft>
                <a:spcPts val="0"/>
              </a:spcAft>
              <a:buSzPts val="2400"/>
              <a:buChar char="○"/>
            </a:pPr>
            <a:r>
              <a:rPr lang="en-US"/>
              <a:t>Interest on “unsubsidized loans” will likely begin to accrue again</a:t>
            </a:r>
            <a:endParaRPr/>
          </a:p>
          <a:p>
            <a:pPr indent="-381000" lvl="1" marL="914400" rtl="0" algn="l">
              <a:spcBef>
                <a:spcPts val="0"/>
              </a:spcBef>
              <a:spcAft>
                <a:spcPts val="0"/>
              </a:spcAft>
              <a:buSzPts val="2400"/>
              <a:buChar char="○"/>
            </a:pPr>
            <a:r>
              <a:rPr lang="en-US"/>
              <a:t>loans currently in repayment? (prior degrees)</a:t>
            </a:r>
            <a:endParaRPr/>
          </a:p>
          <a:p>
            <a:pPr indent="0" lvl="0" marL="0" rtl="0" algn="l">
              <a:spcBef>
                <a:spcPts val="1400"/>
              </a:spcBef>
              <a:spcAft>
                <a:spcPts val="0"/>
              </a:spcAft>
              <a:buNone/>
            </a:pPr>
            <a:r>
              <a:rPr b="1" lang="en-US"/>
              <a:t>October 2023</a:t>
            </a:r>
            <a:endParaRPr b="1"/>
          </a:p>
          <a:p>
            <a:pPr indent="-355600" lvl="0" marL="457200" rtl="0" algn="l">
              <a:spcBef>
                <a:spcPts val="1400"/>
              </a:spcBef>
              <a:spcAft>
                <a:spcPts val="0"/>
              </a:spcAft>
              <a:buSzPts val="2000"/>
              <a:buChar char="●"/>
            </a:pPr>
            <a:r>
              <a:rPr lang="en-US"/>
              <a:t>Prepare for repayment! November likely first payment due </a:t>
            </a:r>
            <a:endParaRPr/>
          </a:p>
          <a:p>
            <a:pPr indent="-355600" lvl="0" marL="457200" rtl="0" algn="l">
              <a:spcBef>
                <a:spcPts val="0"/>
              </a:spcBef>
              <a:spcAft>
                <a:spcPts val="0"/>
              </a:spcAft>
              <a:buSzPts val="2000"/>
              <a:buChar char="●"/>
            </a:pPr>
            <a:r>
              <a:rPr lang="en-US"/>
              <a:t>6 month grace period after end of classes 5/17/2023 </a:t>
            </a:r>
            <a:endParaRPr/>
          </a:p>
          <a:p>
            <a:pPr indent="0" lvl="0" marL="0" rtl="0" algn="l">
              <a:spcBef>
                <a:spcPts val="1400"/>
              </a:spcBef>
              <a:spcAft>
                <a:spcPts val="0"/>
              </a:spcAft>
              <a:buNone/>
            </a:pPr>
            <a:r>
              <a:t/>
            </a:r>
            <a:endParaRPr/>
          </a:p>
          <a:p>
            <a:pPr indent="0" lvl="0" marL="0" rtl="0" algn="l">
              <a:spcBef>
                <a:spcPts val="1400"/>
              </a:spcBef>
              <a:spcAft>
                <a:spcPts val="0"/>
              </a:spcAft>
              <a:buNone/>
            </a:pPr>
            <a:r>
              <a:t/>
            </a:r>
            <a:endParaRPr/>
          </a:p>
          <a:p>
            <a:pPr indent="0" lvl="0" marL="0" rtl="0" algn="l">
              <a:spcBef>
                <a:spcPts val="14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11cd9f0f331_0_1"/>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Rights </a:t>
            </a:r>
            <a:endParaRPr/>
          </a:p>
        </p:txBody>
      </p:sp>
      <p:sp>
        <p:nvSpPr>
          <p:cNvPr id="113" name="Google Shape;113;g11cd9f0f331_0_1"/>
          <p:cNvSpPr txBox="1"/>
          <p:nvPr>
            <p:ph idx="1" type="body"/>
          </p:nvPr>
        </p:nvSpPr>
        <p:spPr>
          <a:xfrm>
            <a:off x="381000" y="1307775"/>
            <a:ext cx="10155000" cy="4897500"/>
          </a:xfrm>
          <a:prstGeom prst="rect">
            <a:avLst/>
          </a:prstGeom>
        </p:spPr>
        <p:txBody>
          <a:bodyPr anchorCtr="0" anchor="t" bIns="45700" lIns="91425" spcFirstLastPara="1" rIns="91425" wrap="square" tIns="45700">
            <a:noAutofit/>
          </a:bodyPr>
          <a:lstStyle/>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Prior to your repayment, the loan holder is required to provide you with a disclosure statement containing a repayment schedule and information regarding interest rates, fees, balance owed and repayment options.</a:t>
            </a:r>
            <a:endParaRPr sz="1400">
              <a:solidFill>
                <a:srgbClr val="000000"/>
              </a:solidFill>
            </a:endParaRPr>
          </a:p>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You have the right to a grace period. (Federal Direct Student Loan).</a:t>
            </a:r>
            <a:endParaRPr sz="1400">
              <a:solidFill>
                <a:srgbClr val="000000"/>
              </a:solidFill>
            </a:endParaRPr>
          </a:p>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If you qualify, you have the right to defer payments on your loan(s) after the grace period expires (only applies to certain situations) and you have the right to request a forbearance.</a:t>
            </a:r>
            <a:endParaRPr sz="1400">
              <a:solidFill>
                <a:srgbClr val="000000"/>
              </a:solidFill>
            </a:endParaRPr>
          </a:p>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You may prepay the entire sum of your student loan or pay more than the minimum requirement at any time without penalty.</a:t>
            </a:r>
            <a:endParaRPr sz="1400">
              <a:solidFill>
                <a:srgbClr val="000000"/>
              </a:solidFill>
            </a:endParaRPr>
          </a:p>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You have the right to cancellation/discharge if the borrower dies, becomes permanently and totally disabled, is unable to complete a program of study because the school closed, is a victim of forgery, or if a loan is falsely certified by the school.</a:t>
            </a:r>
            <a:endParaRPr sz="1400">
              <a:solidFill>
                <a:srgbClr val="000000"/>
              </a:solidFill>
            </a:endParaRPr>
          </a:p>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The U.S. Department of Education may transfer servicing of your loans.  If this occurs, you will receive notification from the current servicer and from the new servicer. </a:t>
            </a:r>
            <a:r>
              <a:rPr lang="en-US" sz="1400">
                <a:solidFill>
                  <a:srgbClr val="000000"/>
                </a:solidFill>
                <a:uFill>
                  <a:noFill/>
                </a:uFill>
                <a:hlinkClick r:id="rId3">
                  <a:extLst>
                    <a:ext uri="{A12FA001-AC4F-418D-AE19-62706E023703}">
                      <ahyp:hlinkClr val="tx"/>
                    </a:ext>
                  </a:extLst>
                </a:hlinkClick>
              </a:rPr>
              <a:t> </a:t>
            </a:r>
            <a:r>
              <a:rPr lang="en-US" sz="1400" u="sng">
                <a:solidFill>
                  <a:schemeClr val="hlink"/>
                </a:solidFill>
                <a:hlinkClick r:id="rId4"/>
              </a:rPr>
              <a:t>http://studentaid.ed.gov/repay-loans/understand/servicers</a:t>
            </a:r>
            <a:r>
              <a:rPr lang="en-US" sz="1400">
                <a:solidFill>
                  <a:srgbClr val="000000"/>
                </a:solidFill>
              </a:rPr>
              <a:t>  </a:t>
            </a:r>
            <a:endParaRPr sz="1400">
              <a:solidFill>
                <a:srgbClr val="000000"/>
              </a:solidFill>
            </a:endParaRPr>
          </a:p>
          <a:p>
            <a:pPr indent="0" lvl="0" marL="0" rtl="0" algn="l">
              <a:lnSpc>
                <a:spcPct val="115000"/>
              </a:lnSpc>
              <a:spcBef>
                <a:spcPts val="1000"/>
              </a:spcBef>
              <a:spcAft>
                <a:spcPts val="0"/>
              </a:spcAft>
              <a:buNone/>
            </a:pPr>
            <a:r>
              <a:rPr lang="en-US" sz="1400">
                <a:solidFill>
                  <a:srgbClr val="006594"/>
                </a:solidFill>
              </a:rPr>
              <a:t>•</a:t>
            </a:r>
            <a:r>
              <a:rPr lang="en-US" sz="1400">
                <a:solidFill>
                  <a:srgbClr val="000000"/>
                </a:solidFill>
              </a:rPr>
              <a:t>Under the Direct Loan Program, you can change repayment plans anytime.</a:t>
            </a:r>
            <a:endParaRPr sz="1400">
              <a:solidFill>
                <a:srgbClr val="000000"/>
              </a:solidFill>
            </a:endParaRPr>
          </a:p>
          <a:p>
            <a:pPr indent="0" lvl="0" marL="0" rtl="0" algn="l">
              <a:spcBef>
                <a:spcPts val="14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11cd9f0f331_0_10"/>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solidFill>
                  <a:schemeClr val="dk2"/>
                </a:solidFill>
              </a:rPr>
              <a:t>Responsibilities </a:t>
            </a:r>
            <a:endParaRPr/>
          </a:p>
        </p:txBody>
      </p:sp>
      <p:sp>
        <p:nvSpPr>
          <p:cNvPr id="120" name="Google Shape;120;g11cd9f0f331_0_10"/>
          <p:cNvSpPr txBox="1"/>
          <p:nvPr>
            <p:ph idx="1" type="body"/>
          </p:nvPr>
        </p:nvSpPr>
        <p:spPr>
          <a:xfrm>
            <a:off x="381000" y="1307775"/>
            <a:ext cx="10500900" cy="4897500"/>
          </a:xfrm>
          <a:prstGeom prst="rect">
            <a:avLst/>
          </a:prstGeom>
        </p:spPr>
        <p:txBody>
          <a:bodyPr anchorCtr="0" anchor="t" bIns="45700" lIns="91425" spcFirstLastPara="1" rIns="91425" wrap="square" tIns="45700">
            <a:noAutofit/>
          </a:bodyPr>
          <a:lstStyle/>
          <a:p>
            <a:pPr indent="0" lvl="0" marL="0" rtl="0" algn="l">
              <a:lnSpc>
                <a:spcPct val="115000"/>
              </a:lnSpc>
              <a:spcBef>
                <a:spcPts val="1300"/>
              </a:spcBef>
              <a:spcAft>
                <a:spcPts val="0"/>
              </a:spcAft>
              <a:buNone/>
            </a:pPr>
            <a:r>
              <a:rPr lang="en-US" sz="1400">
                <a:solidFill>
                  <a:srgbClr val="006594"/>
                </a:solidFill>
              </a:rPr>
              <a:t>•</a:t>
            </a:r>
            <a:r>
              <a:rPr lang="en-US" sz="1400">
                <a:solidFill>
                  <a:srgbClr val="000000"/>
                </a:solidFill>
              </a:rPr>
              <a:t>The federal Master Promissory Note (MPN) that you signed was your promise to repay the funds. It provides important language about your rights and responsibilities with respect to obtaining and repaying the loan. </a:t>
            </a:r>
            <a:endParaRPr sz="1400">
              <a:solidFill>
                <a:srgbClr val="000000"/>
              </a:solidFill>
            </a:endParaRPr>
          </a:p>
          <a:p>
            <a:pPr indent="0" lvl="0" marL="0" rtl="0" algn="l">
              <a:lnSpc>
                <a:spcPct val="115000"/>
              </a:lnSpc>
              <a:spcBef>
                <a:spcPts val="1300"/>
              </a:spcBef>
              <a:spcAft>
                <a:spcPts val="0"/>
              </a:spcAft>
              <a:buNone/>
            </a:pPr>
            <a:r>
              <a:rPr lang="en-US" sz="1400">
                <a:solidFill>
                  <a:srgbClr val="006594"/>
                </a:solidFill>
              </a:rPr>
              <a:t>•</a:t>
            </a:r>
            <a:r>
              <a:rPr lang="en-US" sz="1400">
                <a:solidFill>
                  <a:srgbClr val="000000"/>
                </a:solidFill>
              </a:rPr>
              <a:t>Repay the loan(s) according to the repayment schedule (even if you have not received a bill). Notify the servicer of any circumstance that affects your ability to repay, or to confirm your eligibility for deferment or forbearance.</a:t>
            </a:r>
            <a:endParaRPr sz="1400">
              <a:solidFill>
                <a:srgbClr val="000000"/>
              </a:solidFill>
            </a:endParaRPr>
          </a:p>
          <a:p>
            <a:pPr indent="0" lvl="0" marL="0" rtl="0" algn="l">
              <a:lnSpc>
                <a:spcPct val="115000"/>
              </a:lnSpc>
              <a:spcBef>
                <a:spcPts val="1300"/>
              </a:spcBef>
              <a:spcAft>
                <a:spcPts val="0"/>
              </a:spcAft>
              <a:buNone/>
            </a:pPr>
            <a:r>
              <a:rPr lang="en-US" sz="1400">
                <a:solidFill>
                  <a:srgbClr val="006594"/>
                </a:solidFill>
              </a:rPr>
              <a:t>•</a:t>
            </a:r>
            <a:r>
              <a:rPr lang="en-US" sz="1400">
                <a:solidFill>
                  <a:srgbClr val="000000"/>
                </a:solidFill>
              </a:rPr>
              <a:t>Notify the servicer if you have graduated, withdrawn from school, dropped below half-time status, transferred to another institution, and/or changed your name, address, phone number or social security number, or if you fail to enroll for the period covered by the loan(s).</a:t>
            </a:r>
            <a:endParaRPr sz="1400">
              <a:solidFill>
                <a:srgbClr val="000000"/>
              </a:solidFill>
            </a:endParaRPr>
          </a:p>
          <a:p>
            <a:pPr indent="0" lvl="0" marL="0" rtl="0" algn="l">
              <a:lnSpc>
                <a:spcPct val="115000"/>
              </a:lnSpc>
              <a:spcBef>
                <a:spcPts val="1300"/>
              </a:spcBef>
              <a:spcAft>
                <a:spcPts val="0"/>
              </a:spcAft>
              <a:buNone/>
            </a:pPr>
            <a:r>
              <a:rPr lang="en-US" sz="1400">
                <a:solidFill>
                  <a:srgbClr val="006594"/>
                </a:solidFill>
              </a:rPr>
              <a:t>•</a:t>
            </a:r>
            <a:r>
              <a:rPr lang="en-US" sz="1400">
                <a:solidFill>
                  <a:srgbClr val="000000"/>
                </a:solidFill>
              </a:rPr>
              <a:t>Complete an exit counseling session before leaving school.</a:t>
            </a:r>
            <a:endParaRPr sz="1400">
              <a:solidFill>
                <a:srgbClr val="000000"/>
              </a:solidFill>
            </a:endParaRPr>
          </a:p>
          <a:p>
            <a:pPr indent="0" lvl="0" marL="0" rtl="0" algn="l">
              <a:lnSpc>
                <a:spcPct val="115000"/>
              </a:lnSpc>
              <a:spcBef>
                <a:spcPts val="1300"/>
              </a:spcBef>
              <a:spcAft>
                <a:spcPts val="0"/>
              </a:spcAft>
              <a:buNone/>
            </a:pPr>
            <a:r>
              <a:rPr lang="en-US" sz="1400">
                <a:solidFill>
                  <a:srgbClr val="006594"/>
                </a:solidFill>
              </a:rPr>
              <a:t>•</a:t>
            </a:r>
            <a:r>
              <a:rPr lang="en-US" sz="1400">
                <a:solidFill>
                  <a:srgbClr val="000000"/>
                </a:solidFill>
              </a:rPr>
              <a:t>Repay at least $600 per year ($50 a month, unless you have a deferment, Income Driven Repayment plan, or your lender agrees to a lesser amount).</a:t>
            </a:r>
            <a:endParaRPr sz="1400">
              <a:solidFill>
                <a:srgbClr val="000000"/>
              </a:solidFill>
            </a:endParaRPr>
          </a:p>
          <a:p>
            <a:pPr indent="0" lvl="0" marL="0" rtl="0" algn="l">
              <a:lnSpc>
                <a:spcPct val="115000"/>
              </a:lnSpc>
              <a:spcBef>
                <a:spcPts val="1500"/>
              </a:spcBef>
              <a:spcAft>
                <a:spcPts val="0"/>
              </a:spcAft>
              <a:buNone/>
            </a:pPr>
            <a:r>
              <a:rPr lang="en-US" sz="1400">
                <a:solidFill>
                  <a:srgbClr val="006594"/>
                </a:solidFill>
              </a:rPr>
              <a:t>•</a:t>
            </a:r>
            <a:r>
              <a:rPr lang="en-US" sz="1400">
                <a:solidFill>
                  <a:srgbClr val="000000"/>
                </a:solidFill>
              </a:rPr>
              <a:t>Remember that your loan(s) must be repaid even if you do not complete your education, are unable to obtain employment upon completion, or are dissatisfied with the educational program.  </a:t>
            </a:r>
            <a:endParaRPr sz="1400">
              <a:solidFill>
                <a:srgbClr val="000000"/>
              </a:solidFill>
            </a:endParaRPr>
          </a:p>
          <a:p>
            <a:pPr indent="0" lvl="0" marL="0" rtl="0" algn="l">
              <a:lnSpc>
                <a:spcPct val="115000"/>
              </a:lnSpc>
              <a:spcBef>
                <a:spcPts val="1500"/>
              </a:spcBef>
              <a:spcAft>
                <a:spcPts val="0"/>
              </a:spcAft>
              <a:buNone/>
            </a:pPr>
            <a:r>
              <a:t/>
            </a:r>
            <a:endParaRPr sz="1200">
              <a:solidFill>
                <a:srgbClr val="000000"/>
              </a:solidFill>
              <a:latin typeface="Georgia"/>
              <a:ea typeface="Georgia"/>
              <a:cs typeface="Georgia"/>
              <a:sym typeface="Georgia"/>
            </a:endParaRPr>
          </a:p>
          <a:p>
            <a:pPr indent="0" lvl="0" marL="0" rtl="0" algn="l">
              <a:spcBef>
                <a:spcPts val="14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20f94846e81_0_0"/>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In the News!</a:t>
            </a:r>
            <a:endParaRPr/>
          </a:p>
        </p:txBody>
      </p:sp>
      <p:sp>
        <p:nvSpPr>
          <p:cNvPr id="127" name="Google Shape;127;g20f94846e81_0_0"/>
          <p:cNvSpPr txBox="1"/>
          <p:nvPr>
            <p:ph idx="1" type="body"/>
          </p:nvPr>
        </p:nvSpPr>
        <p:spPr>
          <a:xfrm>
            <a:off x="381000" y="1080150"/>
            <a:ext cx="10247400" cy="4072800"/>
          </a:xfrm>
          <a:prstGeom prst="rect">
            <a:avLst/>
          </a:prstGeom>
        </p:spPr>
        <p:txBody>
          <a:bodyPr anchorCtr="0" anchor="t" bIns="45700" lIns="91425" spcFirstLastPara="1" rIns="91425" wrap="square" tIns="45700">
            <a:noAutofit/>
          </a:bodyPr>
          <a:lstStyle/>
          <a:p>
            <a:pPr indent="0" lvl="0" marL="0" rtl="0" algn="l">
              <a:spcBef>
                <a:spcPts val="1400"/>
              </a:spcBef>
              <a:spcAft>
                <a:spcPts val="0"/>
              </a:spcAft>
              <a:buNone/>
            </a:pPr>
            <a:r>
              <a:t/>
            </a:r>
            <a:endParaRPr sz="1300">
              <a:latin typeface="Calibri"/>
              <a:ea typeface="Calibri"/>
              <a:cs typeface="Calibri"/>
              <a:sym typeface="Calibri"/>
            </a:endParaRPr>
          </a:p>
          <a:p>
            <a:pPr indent="-311150" lvl="0" marL="457200" rtl="0" algn="l">
              <a:lnSpc>
                <a:spcPct val="100000"/>
              </a:lnSpc>
              <a:spcBef>
                <a:spcPts val="1200"/>
              </a:spcBef>
              <a:spcAft>
                <a:spcPts val="0"/>
              </a:spcAft>
              <a:buClr>
                <a:srgbClr val="000000"/>
              </a:buClr>
              <a:buSzPts val="1300"/>
              <a:buChar char="-"/>
            </a:pPr>
            <a:r>
              <a:rPr b="1" lang="en-US">
                <a:solidFill>
                  <a:srgbClr val="000000"/>
                </a:solidFill>
                <a:latin typeface="Calibri"/>
                <a:ea typeface="Calibri"/>
                <a:cs typeface="Calibri"/>
                <a:sym typeface="Calibri"/>
              </a:rPr>
              <a:t>Student Debt Relief: </a:t>
            </a:r>
            <a:r>
              <a:rPr lang="en-US" sz="1400">
                <a:solidFill>
                  <a:srgbClr val="000000"/>
                </a:solidFill>
                <a:latin typeface="Calibri"/>
                <a:ea typeface="Calibri"/>
                <a:cs typeface="Calibri"/>
                <a:sym typeface="Calibri"/>
              </a:rPr>
              <a:t>You may have heard about the student debt relief programs now moving through the courts.  </a:t>
            </a:r>
            <a:endParaRPr sz="1400">
              <a:solidFill>
                <a:srgbClr val="000000"/>
              </a:solidFill>
              <a:latin typeface="Calibri"/>
              <a:ea typeface="Calibri"/>
              <a:cs typeface="Calibri"/>
              <a:sym typeface="Calibri"/>
            </a:endParaRPr>
          </a:p>
          <a:p>
            <a:pPr indent="0" lvl="0" marL="457200" rtl="0" algn="l">
              <a:lnSpc>
                <a:spcPct val="100000"/>
              </a:lnSpc>
              <a:spcBef>
                <a:spcPts val="1200"/>
              </a:spcBef>
              <a:spcAft>
                <a:spcPts val="0"/>
              </a:spcAft>
              <a:buNone/>
            </a:pPr>
            <a:r>
              <a:rPr lang="en-US" sz="1400">
                <a:solidFill>
                  <a:srgbClr val="000000"/>
                </a:solidFill>
                <a:latin typeface="Calibri"/>
                <a:ea typeface="Calibri"/>
                <a:cs typeface="Calibri"/>
                <a:sym typeface="Calibri"/>
              </a:rPr>
              <a:t>To stay up to date with the court proceedings, bookmark this page: </a:t>
            </a:r>
            <a:endParaRPr sz="1400">
              <a:solidFill>
                <a:srgbClr val="000000"/>
              </a:solidFill>
              <a:latin typeface="Calibri"/>
              <a:ea typeface="Calibri"/>
              <a:cs typeface="Calibri"/>
              <a:sym typeface="Calibri"/>
            </a:endParaRPr>
          </a:p>
          <a:p>
            <a:pPr indent="0" lvl="0" marL="457200" rtl="0" algn="l">
              <a:lnSpc>
                <a:spcPct val="100000"/>
              </a:lnSpc>
              <a:spcBef>
                <a:spcPts val="1200"/>
              </a:spcBef>
              <a:spcAft>
                <a:spcPts val="0"/>
              </a:spcAft>
              <a:buNone/>
            </a:pPr>
            <a:r>
              <a:rPr lang="en-US" sz="1400" u="sng">
                <a:solidFill>
                  <a:schemeClr val="hlink"/>
                </a:solidFill>
                <a:latin typeface="Calibri"/>
                <a:ea typeface="Calibri"/>
                <a:cs typeface="Calibri"/>
                <a:sym typeface="Calibri"/>
                <a:hlinkClick r:id="rId3"/>
              </a:rPr>
              <a:t>One-time Federal Student Loan Debt Relief</a:t>
            </a:r>
            <a:r>
              <a:rPr lang="en-US" sz="1400">
                <a:solidFill>
                  <a:srgbClr val="000000"/>
                </a:solidFill>
                <a:latin typeface="Calibri"/>
                <a:ea typeface="Calibri"/>
                <a:cs typeface="Calibri"/>
                <a:sym typeface="Calibri"/>
              </a:rPr>
              <a:t> </a:t>
            </a:r>
            <a:endParaRPr sz="1400">
              <a:solidFill>
                <a:srgbClr val="000000"/>
              </a:solidFill>
              <a:latin typeface="Calibri"/>
              <a:ea typeface="Calibri"/>
              <a:cs typeface="Calibri"/>
              <a:sym typeface="Calibri"/>
            </a:endParaRPr>
          </a:p>
          <a:p>
            <a:pPr indent="0" lvl="0" marL="457200" rtl="0" algn="l">
              <a:lnSpc>
                <a:spcPct val="100000"/>
              </a:lnSpc>
              <a:spcBef>
                <a:spcPts val="1200"/>
              </a:spcBef>
              <a:spcAft>
                <a:spcPts val="0"/>
              </a:spcAft>
              <a:buNone/>
            </a:pPr>
            <a:r>
              <a:rPr lang="en-US" sz="1400">
                <a:solidFill>
                  <a:srgbClr val="000000"/>
                </a:solidFill>
                <a:latin typeface="Calibri"/>
                <a:ea typeface="Calibri"/>
                <a:cs typeface="Calibri"/>
                <a:sym typeface="Calibri"/>
              </a:rPr>
              <a:t>Potential Impacts:</a:t>
            </a:r>
            <a:endParaRPr sz="1400">
              <a:solidFill>
                <a:srgbClr val="000000"/>
              </a:solidFill>
              <a:latin typeface="Calibri"/>
              <a:ea typeface="Calibri"/>
              <a:cs typeface="Calibri"/>
              <a:sym typeface="Calibri"/>
            </a:endParaRPr>
          </a:p>
          <a:p>
            <a:pPr indent="-317500" lvl="0" marL="1371600" rtl="0" algn="l">
              <a:lnSpc>
                <a:spcPct val="100000"/>
              </a:lnSpc>
              <a:spcBef>
                <a:spcPts val="1200"/>
              </a:spcBef>
              <a:spcAft>
                <a:spcPts val="0"/>
              </a:spcAft>
              <a:buClr>
                <a:srgbClr val="000000"/>
              </a:buClr>
              <a:buSzPts val="1400"/>
              <a:buFont typeface="Calibri"/>
              <a:buChar char="❏"/>
            </a:pPr>
            <a:r>
              <a:rPr lang="en-US" sz="1400">
                <a:solidFill>
                  <a:srgbClr val="000000"/>
                </a:solidFill>
                <a:latin typeface="Calibri"/>
                <a:ea typeface="Calibri"/>
                <a:cs typeface="Calibri"/>
                <a:sym typeface="Calibri"/>
              </a:rPr>
              <a:t>Up to $10,000 of forgiveness if you borrowed prior to </a:t>
            </a:r>
            <a:r>
              <a:rPr b="1" i="1" lang="en-US" sz="1400">
                <a:solidFill>
                  <a:srgbClr val="FF0000"/>
                </a:solidFill>
                <a:latin typeface="Calibri"/>
                <a:ea typeface="Calibri"/>
                <a:cs typeface="Calibri"/>
                <a:sym typeface="Calibri"/>
              </a:rPr>
              <a:t>7/1/2022</a:t>
            </a:r>
            <a:endParaRPr b="1" i="1" sz="1400">
              <a:solidFill>
                <a:srgbClr val="FF0000"/>
              </a:solidFill>
              <a:latin typeface="Calibri"/>
              <a:ea typeface="Calibri"/>
              <a:cs typeface="Calibri"/>
              <a:sym typeface="Calibri"/>
            </a:endParaRPr>
          </a:p>
          <a:p>
            <a:pPr indent="-317500" lvl="0" marL="1371600" rtl="0" algn="l">
              <a:lnSpc>
                <a:spcPct val="100000"/>
              </a:lnSpc>
              <a:spcBef>
                <a:spcPts val="0"/>
              </a:spcBef>
              <a:spcAft>
                <a:spcPts val="0"/>
              </a:spcAft>
              <a:buClr>
                <a:srgbClr val="000000"/>
              </a:buClr>
              <a:buSzPts val="1400"/>
              <a:buFont typeface="Calibri"/>
              <a:buChar char="❏"/>
            </a:pPr>
            <a:r>
              <a:rPr lang="en-US" sz="1400">
                <a:solidFill>
                  <a:srgbClr val="000000"/>
                </a:solidFill>
                <a:latin typeface="Calibri"/>
                <a:ea typeface="Calibri"/>
                <a:cs typeface="Calibri"/>
                <a:sym typeface="Calibri"/>
              </a:rPr>
              <a:t>Up to $20,000 if you were a </a:t>
            </a:r>
            <a:r>
              <a:rPr b="1" i="1" lang="en-US" sz="1400">
                <a:solidFill>
                  <a:srgbClr val="FF0000"/>
                </a:solidFill>
                <a:latin typeface="Calibri"/>
                <a:ea typeface="Calibri"/>
                <a:cs typeface="Calibri"/>
                <a:sym typeface="Calibri"/>
              </a:rPr>
              <a:t>Pell grant</a:t>
            </a:r>
            <a:r>
              <a:rPr lang="en-US" sz="1400">
                <a:solidFill>
                  <a:srgbClr val="000000"/>
                </a:solidFill>
                <a:latin typeface="Calibri"/>
                <a:ea typeface="Calibri"/>
                <a:cs typeface="Calibri"/>
                <a:sym typeface="Calibri"/>
              </a:rPr>
              <a:t> </a:t>
            </a:r>
            <a:r>
              <a:rPr lang="en-US" sz="1400">
                <a:solidFill>
                  <a:srgbClr val="000000"/>
                </a:solidFill>
                <a:latin typeface="Calibri"/>
                <a:ea typeface="Calibri"/>
                <a:cs typeface="Calibri"/>
                <a:sym typeface="Calibri"/>
              </a:rPr>
              <a:t>recipient</a:t>
            </a:r>
            <a:r>
              <a:rPr lang="en-US" sz="1400">
                <a:solidFill>
                  <a:srgbClr val="000000"/>
                </a:solidFill>
                <a:latin typeface="Calibri"/>
                <a:ea typeface="Calibri"/>
                <a:cs typeface="Calibri"/>
                <a:sym typeface="Calibri"/>
              </a:rPr>
              <a:t> </a:t>
            </a:r>
            <a:endParaRPr sz="1400">
              <a:solidFill>
                <a:srgbClr val="000000"/>
              </a:solidFill>
              <a:latin typeface="Calibri"/>
              <a:ea typeface="Calibri"/>
              <a:cs typeface="Calibri"/>
              <a:sym typeface="Calibri"/>
            </a:endParaRPr>
          </a:p>
          <a:p>
            <a:pPr indent="0" lvl="0" marL="0" rtl="0" algn="l">
              <a:lnSpc>
                <a:spcPct val="100000"/>
              </a:lnSpc>
              <a:spcBef>
                <a:spcPts val="1200"/>
              </a:spcBef>
              <a:spcAft>
                <a:spcPts val="0"/>
              </a:spcAft>
              <a:buNone/>
            </a:pPr>
            <a:r>
              <a:rPr lang="en-US" sz="1400">
                <a:solidFill>
                  <a:srgbClr val="000000"/>
                </a:solidFill>
                <a:latin typeface="Calibri"/>
                <a:ea typeface="Calibri"/>
                <a:cs typeface="Calibri"/>
                <a:sym typeface="Calibri"/>
              </a:rPr>
              <a:t>           Currently being considered by the supreme court, expected decision June of 2023</a:t>
            </a:r>
            <a:endParaRPr sz="1400">
              <a:solidFill>
                <a:srgbClr val="000000"/>
              </a:solidFill>
              <a:latin typeface="Calibri"/>
              <a:ea typeface="Calibri"/>
              <a:cs typeface="Calibri"/>
              <a:sym typeface="Calibri"/>
            </a:endParaRPr>
          </a:p>
          <a:p>
            <a:pPr indent="-355600" lvl="0" marL="457200" rtl="0" algn="l">
              <a:lnSpc>
                <a:spcPct val="100000"/>
              </a:lnSpc>
              <a:spcBef>
                <a:spcPts val="1200"/>
              </a:spcBef>
              <a:spcAft>
                <a:spcPts val="0"/>
              </a:spcAft>
              <a:buClr>
                <a:srgbClr val="000000"/>
              </a:buClr>
              <a:buSzPts val="2000"/>
              <a:buFont typeface="Calibri"/>
              <a:buChar char="-"/>
            </a:pPr>
            <a:r>
              <a:rPr b="1" lang="en-US">
                <a:solidFill>
                  <a:srgbClr val="000000"/>
                </a:solidFill>
                <a:latin typeface="Calibri"/>
                <a:ea typeface="Calibri"/>
                <a:cs typeface="Calibri"/>
                <a:sym typeface="Calibri"/>
              </a:rPr>
              <a:t>Payment/Interest Pause</a:t>
            </a:r>
            <a:r>
              <a:rPr lang="en-US">
                <a:solidFill>
                  <a:srgbClr val="000000"/>
                </a:solidFill>
                <a:latin typeface="Calibri"/>
                <a:ea typeface="Calibri"/>
                <a:cs typeface="Calibri"/>
                <a:sym typeface="Calibri"/>
              </a:rPr>
              <a:t>: </a:t>
            </a:r>
            <a:r>
              <a:rPr lang="en-US" sz="1300">
                <a:solidFill>
                  <a:srgbClr val="000000"/>
                </a:solidFill>
                <a:latin typeface="Calibri"/>
                <a:ea typeface="Calibri"/>
                <a:cs typeface="Calibri"/>
                <a:sym typeface="Calibri"/>
              </a:rPr>
              <a:t>Due to the Covid pandemic a special “</a:t>
            </a:r>
            <a:r>
              <a:rPr lang="en-US" sz="1300">
                <a:solidFill>
                  <a:srgbClr val="000000"/>
                </a:solidFill>
                <a:latin typeface="Calibri"/>
                <a:ea typeface="Calibri"/>
                <a:cs typeface="Calibri"/>
                <a:sym typeface="Calibri"/>
              </a:rPr>
              <a:t>forbearance,</a:t>
            </a:r>
            <a:r>
              <a:rPr lang="en-US" sz="1300">
                <a:solidFill>
                  <a:srgbClr val="000000"/>
                </a:solidFill>
                <a:latin typeface="Calibri"/>
                <a:ea typeface="Calibri"/>
                <a:cs typeface="Calibri"/>
                <a:sym typeface="Calibri"/>
              </a:rPr>
              <a:t>” where loan repayment and </a:t>
            </a:r>
            <a:r>
              <a:rPr lang="en-US" sz="1300">
                <a:solidFill>
                  <a:srgbClr val="000000"/>
                </a:solidFill>
                <a:latin typeface="Calibri"/>
                <a:ea typeface="Calibri"/>
                <a:cs typeface="Calibri"/>
                <a:sym typeface="Calibri"/>
              </a:rPr>
              <a:t>interest</a:t>
            </a:r>
            <a:r>
              <a:rPr lang="en-US" sz="1300">
                <a:solidFill>
                  <a:srgbClr val="000000"/>
                </a:solidFill>
                <a:latin typeface="Calibri"/>
                <a:ea typeface="Calibri"/>
                <a:cs typeface="Calibri"/>
                <a:sym typeface="Calibri"/>
              </a:rPr>
              <a:t> </a:t>
            </a:r>
            <a:r>
              <a:rPr lang="en-US" sz="1300">
                <a:solidFill>
                  <a:srgbClr val="000000"/>
                </a:solidFill>
                <a:latin typeface="Calibri"/>
                <a:ea typeface="Calibri"/>
                <a:cs typeface="Calibri"/>
                <a:sym typeface="Calibri"/>
              </a:rPr>
              <a:t>accrual were paused on all federal loans, was enacted. </a:t>
            </a:r>
            <a:r>
              <a:rPr lang="en-US" sz="1300">
                <a:solidFill>
                  <a:srgbClr val="000000"/>
                </a:solidFill>
                <a:latin typeface="Calibri"/>
                <a:ea typeface="Calibri"/>
                <a:cs typeface="Calibri"/>
                <a:sym typeface="Calibri"/>
              </a:rPr>
              <a:t> </a:t>
            </a:r>
            <a:r>
              <a:rPr lang="en-US" sz="1300" u="sng">
                <a:solidFill>
                  <a:schemeClr val="hlink"/>
                </a:solidFill>
                <a:latin typeface="Calibri"/>
                <a:ea typeface="Calibri"/>
                <a:cs typeface="Calibri"/>
                <a:sym typeface="Calibri"/>
                <a:hlinkClick r:id="rId4"/>
              </a:rPr>
              <a:t>COVID-19 Emergency Relief and Federal Student Aid</a:t>
            </a:r>
            <a:endParaRPr sz="1300">
              <a:solidFill>
                <a:srgbClr val="000000"/>
              </a:solidFill>
              <a:latin typeface="Calibri"/>
              <a:ea typeface="Calibri"/>
              <a:cs typeface="Calibri"/>
              <a:sym typeface="Calibri"/>
            </a:endParaRPr>
          </a:p>
          <a:p>
            <a:pPr indent="0" lvl="0" marL="0" rtl="0" algn="l">
              <a:lnSpc>
                <a:spcPct val="115000"/>
              </a:lnSpc>
              <a:spcBef>
                <a:spcPts val="1200"/>
              </a:spcBef>
              <a:spcAft>
                <a:spcPts val="0"/>
              </a:spcAft>
              <a:buNone/>
            </a:pPr>
            <a:r>
              <a:t/>
            </a:r>
            <a:endParaRPr sz="1000">
              <a:solidFill>
                <a:srgbClr val="000000"/>
              </a:solidFill>
            </a:endParaRPr>
          </a:p>
          <a:p>
            <a:pPr indent="0" lvl="0" marL="0" rtl="0" algn="l">
              <a:lnSpc>
                <a:spcPct val="115000"/>
              </a:lnSpc>
              <a:spcBef>
                <a:spcPts val="1200"/>
              </a:spcBef>
              <a:spcAft>
                <a:spcPts val="0"/>
              </a:spcAft>
              <a:buNone/>
            </a:pPr>
            <a:r>
              <a:t/>
            </a:r>
            <a:endParaRPr sz="1000">
              <a:solidFill>
                <a:srgbClr val="000000"/>
              </a:solidFill>
            </a:endParaRPr>
          </a:p>
          <a:p>
            <a:pPr indent="0" lvl="0" marL="0" rtl="0" algn="l">
              <a:lnSpc>
                <a:spcPct val="115000"/>
              </a:lnSpc>
              <a:spcBef>
                <a:spcPts val="1200"/>
              </a:spcBef>
              <a:spcAft>
                <a:spcPts val="0"/>
              </a:spcAft>
              <a:buNone/>
            </a:pPr>
            <a:r>
              <a:t/>
            </a:r>
            <a:endParaRPr sz="1000">
              <a:solidFill>
                <a:srgbClr val="000000"/>
              </a:solidFill>
            </a:endParaRPr>
          </a:p>
          <a:p>
            <a:pPr indent="0" lvl="0" marL="0" rtl="0" algn="l">
              <a:lnSpc>
                <a:spcPct val="115000"/>
              </a:lnSpc>
              <a:spcBef>
                <a:spcPts val="1200"/>
              </a:spcBef>
              <a:spcAft>
                <a:spcPts val="0"/>
              </a:spcAft>
              <a:buNone/>
            </a:pPr>
            <a:r>
              <a:t/>
            </a:r>
            <a:endParaRPr sz="1000">
              <a:solidFill>
                <a:srgbClr val="000000"/>
              </a:solidFill>
            </a:endParaRPr>
          </a:p>
          <a:p>
            <a:pPr indent="0" lvl="0" marL="0" rtl="0" algn="l">
              <a:lnSpc>
                <a:spcPct val="115000"/>
              </a:lnSpc>
              <a:spcBef>
                <a:spcPts val="1200"/>
              </a:spcBef>
              <a:spcAft>
                <a:spcPts val="1200"/>
              </a:spcAft>
              <a:buNone/>
            </a:pPr>
            <a:r>
              <a:rPr lang="en-US" sz="1000">
                <a:solidFill>
                  <a:srgbClr val="000000"/>
                </a:solidFill>
              </a:rPr>
              <a:t>                              </a:t>
            </a:r>
            <a:endParaRPr i="1" sz="1000"/>
          </a:p>
        </p:txBody>
      </p:sp>
      <p:sp>
        <p:nvSpPr>
          <p:cNvPr id="128" name="Google Shape;128;g20f94846e81_0_0"/>
          <p:cNvSpPr txBox="1"/>
          <p:nvPr/>
        </p:nvSpPr>
        <p:spPr>
          <a:xfrm>
            <a:off x="1337900" y="4771200"/>
            <a:ext cx="8832300" cy="14391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i="1" lang="en-US" sz="1000">
                <a:solidFill>
                  <a:schemeClr val="dk1"/>
                </a:solidFill>
              </a:rPr>
              <a:t>Quoting: Covid-19 federal emergency relief page</a:t>
            </a:r>
            <a:endParaRPr sz="1200">
              <a:solidFill>
                <a:srgbClr val="212529"/>
              </a:solidFill>
              <a:highlight>
                <a:srgbClr val="FDFDD4"/>
              </a:highlight>
            </a:endParaRPr>
          </a:p>
          <a:p>
            <a:pPr indent="0" lvl="0" marL="0" rtl="0" algn="l">
              <a:spcBef>
                <a:spcPts val="1200"/>
              </a:spcBef>
              <a:spcAft>
                <a:spcPts val="0"/>
              </a:spcAft>
              <a:buNone/>
            </a:pPr>
            <a:r>
              <a:rPr lang="en-US" sz="1200">
                <a:solidFill>
                  <a:srgbClr val="212529"/>
                </a:solidFill>
                <a:highlight>
                  <a:srgbClr val="FDFDD4"/>
                </a:highlight>
              </a:rPr>
              <a:t>Student Loan Payment Pause Extended </a:t>
            </a:r>
            <a:endParaRPr sz="1200">
              <a:solidFill>
                <a:srgbClr val="212529"/>
              </a:solidFill>
              <a:highlight>
                <a:srgbClr val="FDFDD4"/>
              </a:highlight>
            </a:endParaRPr>
          </a:p>
          <a:p>
            <a:pPr indent="0" lvl="0" marL="0" rtl="0" algn="l">
              <a:spcBef>
                <a:spcPts val="0"/>
              </a:spcBef>
              <a:spcAft>
                <a:spcPts val="0"/>
              </a:spcAft>
              <a:buNone/>
            </a:pPr>
            <a:r>
              <a:rPr lang="en-US" sz="1200">
                <a:solidFill>
                  <a:srgbClr val="212529"/>
                </a:solidFill>
                <a:highlight>
                  <a:srgbClr val="FDFDD4"/>
                </a:highlight>
              </a:rPr>
              <a:t>The student loan payment pause is extended until the U.S. Department of Education is permitted to implement the debt relief program or the litigation is resolved. Payments will restart 60 days later. If the debt relief program has not been implemented and the litigation has not been resolved by June 30, 2023 — payments will resume 60 days after that. We will notify borrowers before payments restart.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12fd8c83943_0_10"/>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Federal Loan Exit Counseling</a:t>
            </a:r>
            <a:endParaRPr/>
          </a:p>
        </p:txBody>
      </p:sp>
      <p:sp>
        <p:nvSpPr>
          <p:cNvPr id="135" name="Google Shape;135;g12fd8c83943_0_10"/>
          <p:cNvSpPr txBox="1"/>
          <p:nvPr>
            <p:ph idx="1" type="body"/>
          </p:nvPr>
        </p:nvSpPr>
        <p:spPr>
          <a:xfrm>
            <a:off x="381000" y="1307775"/>
            <a:ext cx="4247700" cy="4461000"/>
          </a:xfrm>
          <a:prstGeom prst="rect">
            <a:avLst/>
          </a:prstGeom>
        </p:spPr>
        <p:txBody>
          <a:bodyPr anchorCtr="0" anchor="t" bIns="45700" lIns="91425" spcFirstLastPara="1" rIns="91425" wrap="square" tIns="45700">
            <a:noAutofit/>
          </a:bodyPr>
          <a:lstStyle/>
          <a:p>
            <a:pPr indent="-355600" lvl="0" marL="457200" rtl="0" algn="l">
              <a:spcBef>
                <a:spcPts val="1400"/>
              </a:spcBef>
              <a:spcAft>
                <a:spcPts val="0"/>
              </a:spcAft>
              <a:buSzPts val="2000"/>
              <a:buChar char="●"/>
            </a:pPr>
            <a:r>
              <a:rPr lang="en-US"/>
              <a:t>Takes about 30 minutes</a:t>
            </a:r>
            <a:endParaRPr/>
          </a:p>
          <a:p>
            <a:pPr indent="0" lvl="0" marL="0" rtl="0" algn="l">
              <a:spcBef>
                <a:spcPts val="1400"/>
              </a:spcBef>
              <a:spcAft>
                <a:spcPts val="0"/>
              </a:spcAft>
              <a:buNone/>
            </a:pPr>
            <a:r>
              <a:t/>
            </a:r>
            <a:endParaRPr sz="500"/>
          </a:p>
          <a:p>
            <a:pPr indent="-355600" lvl="0" marL="457200" rtl="0" algn="l">
              <a:spcBef>
                <a:spcPts val="1400"/>
              </a:spcBef>
              <a:spcAft>
                <a:spcPts val="0"/>
              </a:spcAft>
              <a:buSzPts val="2000"/>
              <a:buChar char="●"/>
            </a:pPr>
            <a:r>
              <a:rPr lang="en-US"/>
              <a:t>Requires your FSA ID</a:t>
            </a:r>
            <a:endParaRPr/>
          </a:p>
          <a:p>
            <a:pPr indent="0" lvl="0" marL="457200" rtl="0" algn="l">
              <a:spcBef>
                <a:spcPts val="1400"/>
              </a:spcBef>
              <a:spcAft>
                <a:spcPts val="0"/>
              </a:spcAft>
              <a:buNone/>
            </a:pPr>
            <a:r>
              <a:rPr lang="en-US" sz="1400" u="sng">
                <a:solidFill>
                  <a:schemeClr val="hlink"/>
                </a:solidFill>
                <a:hlinkClick r:id="rId3"/>
              </a:rPr>
              <a:t>https://studentaid.gov/fsa-id/sign-in/landing</a:t>
            </a:r>
            <a:endParaRPr sz="1400"/>
          </a:p>
          <a:p>
            <a:pPr indent="-355600" lvl="0" marL="457200" rtl="0" algn="l">
              <a:spcBef>
                <a:spcPts val="1400"/>
              </a:spcBef>
              <a:spcAft>
                <a:spcPts val="0"/>
              </a:spcAft>
              <a:buSzPts val="2000"/>
              <a:buChar char="●"/>
            </a:pPr>
            <a:r>
              <a:rPr lang="en-US"/>
              <a:t>Federal website has greatly improved with useful </a:t>
            </a:r>
            <a:r>
              <a:rPr lang="en-US"/>
              <a:t>information</a:t>
            </a:r>
            <a:endParaRPr/>
          </a:p>
          <a:p>
            <a:pPr indent="0" lvl="0" marL="914400" rtl="0" algn="l">
              <a:spcBef>
                <a:spcPts val="1400"/>
              </a:spcBef>
              <a:spcAft>
                <a:spcPts val="0"/>
              </a:spcAft>
              <a:buNone/>
            </a:pPr>
            <a:r>
              <a:t/>
            </a:r>
            <a:endParaRPr sz="200"/>
          </a:p>
          <a:p>
            <a:pPr indent="-355600" lvl="0" marL="457200" rtl="0" algn="l">
              <a:spcBef>
                <a:spcPts val="1400"/>
              </a:spcBef>
              <a:spcAft>
                <a:spcPts val="0"/>
              </a:spcAft>
              <a:buSzPts val="2000"/>
              <a:buChar char="●"/>
            </a:pPr>
            <a:r>
              <a:rPr lang="en-US"/>
              <a:t>You do not finalize your repayment option during this session</a:t>
            </a:r>
            <a:endParaRPr/>
          </a:p>
        </p:txBody>
      </p:sp>
      <p:pic>
        <p:nvPicPr>
          <p:cNvPr id="136" name="Google Shape;136;g12fd8c83943_0_10"/>
          <p:cNvPicPr preferRelativeResize="0"/>
          <p:nvPr/>
        </p:nvPicPr>
        <p:blipFill>
          <a:blip r:embed="rId4">
            <a:alphaModFix/>
          </a:blip>
          <a:stretch>
            <a:fillRect/>
          </a:stretch>
        </p:blipFill>
        <p:spPr>
          <a:xfrm>
            <a:off x="4818274" y="1853325"/>
            <a:ext cx="6787551" cy="4135750"/>
          </a:xfrm>
          <a:prstGeom prst="rect">
            <a:avLst/>
          </a:prstGeom>
          <a:noFill/>
          <a:ln>
            <a:noFill/>
          </a:ln>
        </p:spPr>
      </p:pic>
      <p:sp>
        <p:nvSpPr>
          <p:cNvPr id="137" name="Google Shape;137;g12fd8c83943_0_10">
            <a:hlinkClick r:id="rId5"/>
          </p:cNvPr>
          <p:cNvSpPr txBox="1"/>
          <p:nvPr/>
        </p:nvSpPr>
        <p:spPr>
          <a:xfrm>
            <a:off x="5292400" y="1242275"/>
            <a:ext cx="6041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u="sng">
                <a:solidFill>
                  <a:schemeClr val="hlink"/>
                </a:solidFill>
                <a:hlinkClick r:id="rId6"/>
              </a:rPr>
              <a:t>https://studentaid.gov/h/manage-loans</a:t>
            </a:r>
            <a:endParaRPr sz="2000"/>
          </a:p>
        </p:txBody>
      </p:sp>
      <p:sp>
        <p:nvSpPr>
          <p:cNvPr id="138" name="Google Shape;138;g12fd8c83943_0_10"/>
          <p:cNvSpPr/>
          <p:nvPr/>
        </p:nvSpPr>
        <p:spPr>
          <a:xfrm>
            <a:off x="5394500" y="3982075"/>
            <a:ext cx="2246292" cy="357372"/>
          </a:xfrm>
          <a:prstGeom prst="flowChartTerminator">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30cfe110a5_0_0"/>
          <p:cNvSpPr txBox="1"/>
          <p:nvPr>
            <p:ph type="title"/>
          </p:nvPr>
        </p:nvSpPr>
        <p:spPr>
          <a:xfrm>
            <a:off x="381000" y="381001"/>
            <a:ext cx="11430000" cy="60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Tips for Exit Counseling Website:</a:t>
            </a:r>
            <a:endParaRPr/>
          </a:p>
        </p:txBody>
      </p:sp>
      <p:sp>
        <p:nvSpPr>
          <p:cNvPr id="145" name="Google Shape;145;g230cfe110a5_0_0"/>
          <p:cNvSpPr txBox="1"/>
          <p:nvPr>
            <p:ph idx="1" type="body"/>
          </p:nvPr>
        </p:nvSpPr>
        <p:spPr>
          <a:xfrm>
            <a:off x="381000" y="1307784"/>
            <a:ext cx="8572500" cy="4897500"/>
          </a:xfrm>
          <a:prstGeom prst="rect">
            <a:avLst/>
          </a:prstGeom>
        </p:spPr>
        <p:txBody>
          <a:bodyPr anchorCtr="0" anchor="t" bIns="45700" lIns="91425" spcFirstLastPara="1" rIns="91425" wrap="square" tIns="45700">
            <a:noAutofit/>
          </a:bodyPr>
          <a:lstStyle/>
          <a:p>
            <a:pPr indent="-298450" lvl="0" marL="596900" rtl="0" algn="l">
              <a:lnSpc>
                <a:spcPct val="115000"/>
              </a:lnSpc>
              <a:spcBef>
                <a:spcPts val="1000"/>
              </a:spcBef>
              <a:spcAft>
                <a:spcPts val="0"/>
              </a:spcAft>
              <a:buClr>
                <a:srgbClr val="222222"/>
              </a:buClr>
              <a:buSzPts val="1100"/>
              <a:buFont typeface="Georgia"/>
              <a:buAutoNum type="arabicPeriod"/>
            </a:pPr>
            <a:r>
              <a:rPr lang="en-US"/>
              <a:t>Use PC over Mac</a:t>
            </a:r>
            <a:endParaRPr/>
          </a:p>
          <a:p>
            <a:pPr indent="-298450" lvl="0" marL="596900" rtl="0" algn="l">
              <a:lnSpc>
                <a:spcPct val="115000"/>
              </a:lnSpc>
              <a:spcBef>
                <a:spcPts val="0"/>
              </a:spcBef>
              <a:spcAft>
                <a:spcPts val="0"/>
              </a:spcAft>
              <a:buClr>
                <a:srgbClr val="222222"/>
              </a:buClr>
              <a:buSzPts val="1100"/>
              <a:buFont typeface="Georgia"/>
              <a:buAutoNum type="arabicPeriod"/>
            </a:pPr>
            <a:r>
              <a:rPr lang="en-US"/>
              <a:t>Don't use Safari; use Chrome</a:t>
            </a:r>
            <a:endParaRPr/>
          </a:p>
          <a:p>
            <a:pPr indent="-298450" lvl="0" marL="596900" rtl="0" algn="l">
              <a:lnSpc>
                <a:spcPct val="115000"/>
              </a:lnSpc>
              <a:spcBef>
                <a:spcPts val="0"/>
              </a:spcBef>
              <a:spcAft>
                <a:spcPts val="0"/>
              </a:spcAft>
              <a:buClr>
                <a:srgbClr val="222222"/>
              </a:buClr>
              <a:buSzPts val="1100"/>
              <a:buFont typeface="Georgia"/>
              <a:buAutoNum type="arabicPeriod"/>
            </a:pPr>
            <a:r>
              <a:rPr lang="en-US"/>
              <a:t>Clear cache and cookies</a:t>
            </a:r>
            <a:endParaRPr/>
          </a:p>
          <a:p>
            <a:pPr indent="-298450" lvl="0" marL="596900" rtl="0" algn="l">
              <a:lnSpc>
                <a:spcPct val="115000"/>
              </a:lnSpc>
              <a:spcBef>
                <a:spcPts val="0"/>
              </a:spcBef>
              <a:spcAft>
                <a:spcPts val="0"/>
              </a:spcAft>
              <a:buClr>
                <a:srgbClr val="222222"/>
              </a:buClr>
              <a:buSzPts val="1100"/>
              <a:buFont typeface="Georgia"/>
              <a:buAutoNum type="arabicPeriod"/>
            </a:pPr>
            <a:r>
              <a:rPr lang="en-US"/>
              <a:t>Use an incognito window</a:t>
            </a:r>
            <a:endParaRPr/>
          </a:p>
          <a:p>
            <a:pPr indent="-298450" lvl="0" marL="596900" rtl="0" algn="l">
              <a:lnSpc>
                <a:spcPct val="115000"/>
              </a:lnSpc>
              <a:spcBef>
                <a:spcPts val="0"/>
              </a:spcBef>
              <a:spcAft>
                <a:spcPts val="0"/>
              </a:spcAft>
              <a:buClr>
                <a:srgbClr val="222222"/>
              </a:buClr>
              <a:buSzPts val="1100"/>
              <a:buFont typeface="Georgia"/>
              <a:buAutoNum type="arabicPeriod"/>
            </a:pPr>
            <a:r>
              <a:rPr lang="en-US"/>
              <a:t>If there is an invalid graduation date, consider using a current date and pay attention to the format requested.</a:t>
            </a:r>
            <a:endParaRPr/>
          </a:p>
          <a:p>
            <a:pPr indent="0" lvl="0" marL="0" rtl="0" algn="l">
              <a:spcBef>
                <a:spcPts val="14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
          <p:cNvSpPr txBox="1"/>
          <p:nvPr>
            <p:ph type="title"/>
          </p:nvPr>
        </p:nvSpPr>
        <p:spPr>
          <a:xfrm>
            <a:off x="381000" y="381001"/>
            <a:ext cx="11430000" cy="609599"/>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E5705E"/>
              </a:buClr>
              <a:buSzPts val="4400"/>
              <a:buFont typeface="Georgia"/>
              <a:buNone/>
            </a:pPr>
            <a:r>
              <a:rPr lang="en-US"/>
              <a:t>Your Federal Loans at RISD</a:t>
            </a:r>
            <a:endParaRPr/>
          </a:p>
          <a:p>
            <a:pPr indent="0" lvl="0" marL="0" rtl="0" algn="l">
              <a:lnSpc>
                <a:spcPct val="80000"/>
              </a:lnSpc>
              <a:spcBef>
                <a:spcPts val="0"/>
              </a:spcBef>
              <a:spcAft>
                <a:spcPts val="0"/>
              </a:spcAft>
              <a:buClr>
                <a:srgbClr val="E5705E"/>
              </a:buClr>
              <a:buSzPts val="4400"/>
              <a:buFont typeface="Georgia"/>
              <a:buNone/>
            </a:pPr>
            <a:r>
              <a:t/>
            </a:r>
            <a:endParaRPr/>
          </a:p>
        </p:txBody>
      </p:sp>
      <p:sp>
        <p:nvSpPr>
          <p:cNvPr id="151" name="Google Shape;151;p3"/>
          <p:cNvSpPr txBox="1"/>
          <p:nvPr>
            <p:ph idx="1" type="body"/>
          </p:nvPr>
        </p:nvSpPr>
        <p:spPr>
          <a:xfrm>
            <a:off x="381000" y="1295400"/>
            <a:ext cx="5410200" cy="4914900"/>
          </a:xfrm>
          <a:prstGeom prst="rect">
            <a:avLst/>
          </a:prstGeom>
          <a:noFill/>
          <a:ln>
            <a:noFill/>
          </a:ln>
        </p:spPr>
        <p:txBody>
          <a:bodyPr anchorCtr="0" anchor="t" bIns="45700" lIns="91425" spcFirstLastPara="1" rIns="91425" wrap="square" tIns="45700">
            <a:noAutofit/>
          </a:bodyPr>
          <a:lstStyle/>
          <a:p>
            <a:pPr indent="0" lvl="0" marL="228600" marR="0" rtl="0" algn="l">
              <a:lnSpc>
                <a:spcPct val="100000"/>
              </a:lnSpc>
              <a:spcBef>
                <a:spcPts val="1800"/>
              </a:spcBef>
              <a:spcAft>
                <a:spcPts val="0"/>
              </a:spcAft>
              <a:buNone/>
            </a:pPr>
            <a:r>
              <a:rPr b="1" lang="en-US"/>
              <a:t>Direct to student loans:</a:t>
            </a:r>
            <a:endParaRPr b="1"/>
          </a:p>
          <a:p>
            <a:pPr indent="0" lvl="0" marL="0" marR="0" rtl="0" algn="l">
              <a:lnSpc>
                <a:spcPct val="100000"/>
              </a:lnSpc>
              <a:spcBef>
                <a:spcPts val="0"/>
              </a:spcBef>
              <a:spcAft>
                <a:spcPts val="0"/>
              </a:spcAft>
              <a:buNone/>
            </a:pPr>
            <a:r>
              <a:rPr lang="en-US"/>
              <a:t>   </a:t>
            </a:r>
            <a:r>
              <a:rPr lang="en-US"/>
              <a:t>Federal Direct Student Loan (2 types)</a:t>
            </a:r>
            <a:endParaRPr/>
          </a:p>
          <a:p>
            <a:pPr indent="0" lvl="0" marL="0" marR="0" rtl="0" algn="l">
              <a:lnSpc>
                <a:spcPct val="100000"/>
              </a:lnSpc>
              <a:spcBef>
                <a:spcPts val="0"/>
              </a:spcBef>
              <a:spcAft>
                <a:spcPts val="0"/>
              </a:spcAft>
              <a:buNone/>
            </a:pPr>
            <a:r>
              <a:rPr lang="en-US"/>
              <a:t>   </a:t>
            </a:r>
            <a:r>
              <a:rPr b="1" lang="en-US"/>
              <a:t>Subsidized</a:t>
            </a:r>
            <a:r>
              <a:rPr lang="en-US"/>
              <a:t>: Interest paid by government</a:t>
            </a:r>
            <a:endParaRPr/>
          </a:p>
          <a:p>
            <a:pPr indent="0" lvl="0" marL="228600" marR="0" rtl="0" algn="l">
              <a:lnSpc>
                <a:spcPct val="100000"/>
              </a:lnSpc>
              <a:spcBef>
                <a:spcPts val="0"/>
              </a:spcBef>
              <a:spcAft>
                <a:spcPts val="0"/>
              </a:spcAft>
              <a:buNone/>
            </a:pPr>
            <a:r>
              <a:rPr b="1" lang="en-US"/>
              <a:t>Unsubsidized</a:t>
            </a:r>
            <a:r>
              <a:rPr lang="en-US"/>
              <a:t>: Interest accrues </a:t>
            </a:r>
            <a:r>
              <a:rPr lang="en-US"/>
              <a:t>while in school and deferment </a:t>
            </a:r>
            <a:endParaRPr/>
          </a:p>
          <a:p>
            <a:pPr indent="0" lvl="0" marL="228600" marR="0" rtl="0" algn="l">
              <a:lnSpc>
                <a:spcPct val="100000"/>
              </a:lnSpc>
              <a:spcBef>
                <a:spcPts val="0"/>
              </a:spcBef>
              <a:spcAft>
                <a:spcPts val="0"/>
              </a:spcAft>
              <a:buNone/>
            </a:pPr>
            <a:r>
              <a:rPr b="1" i="1" lang="en-US"/>
              <a:t>Fixed interest rate set each year</a:t>
            </a:r>
            <a:endParaRPr b="1" i="1"/>
          </a:p>
        </p:txBody>
      </p:sp>
      <p:sp>
        <p:nvSpPr>
          <p:cNvPr id="152" name="Google Shape;152;p3"/>
          <p:cNvSpPr txBox="1"/>
          <p:nvPr>
            <p:ph idx="3" type="body"/>
          </p:nvPr>
        </p:nvSpPr>
        <p:spPr>
          <a:xfrm>
            <a:off x="6567450" y="1225125"/>
            <a:ext cx="4935000" cy="27489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1800"/>
              </a:spcBef>
              <a:spcAft>
                <a:spcPts val="0"/>
              </a:spcAft>
              <a:buNone/>
            </a:pPr>
            <a:r>
              <a:rPr b="1" lang="en-US"/>
              <a:t>  </a:t>
            </a:r>
            <a:r>
              <a:rPr b="1" lang="en-US"/>
              <a:t>Parent PLUS/Grad</a:t>
            </a:r>
            <a:endParaRPr b="1"/>
          </a:p>
          <a:p>
            <a:pPr indent="0" lvl="0" marL="228600" marR="0" rtl="0" algn="l">
              <a:lnSpc>
                <a:spcPct val="100000"/>
              </a:lnSpc>
              <a:spcBef>
                <a:spcPts val="0"/>
              </a:spcBef>
              <a:spcAft>
                <a:spcPts val="0"/>
              </a:spcAft>
              <a:buNone/>
            </a:pPr>
            <a:r>
              <a:rPr lang="en-US"/>
              <a:t>Paid to parent or Grad </a:t>
            </a:r>
            <a:r>
              <a:rPr lang="en-US">
                <a:extLst>
                  <a:ext uri="http://customooxmlschemas.google.com/">
                    <go:slidesCustomData xmlns:go="http://customooxmlschemas.google.com/" textRoundtripDataId="0"/>
                  </a:ext>
                </a:extLst>
              </a:rPr>
              <a:t>student</a:t>
            </a:r>
            <a:endParaRPr/>
          </a:p>
          <a:p>
            <a:pPr indent="0" lvl="0" marL="228600" marR="0" rtl="0" algn="l">
              <a:lnSpc>
                <a:spcPct val="100000"/>
              </a:lnSpc>
              <a:spcBef>
                <a:spcPts val="0"/>
              </a:spcBef>
              <a:spcAft>
                <a:spcPts val="0"/>
              </a:spcAft>
              <a:buNone/>
            </a:pPr>
            <a:r>
              <a:rPr b="1" lang="en-US"/>
              <a:t>Unsubsidized</a:t>
            </a:r>
            <a:r>
              <a:rPr lang="en-US"/>
              <a:t>: Interest accrues while in school and deferment  </a:t>
            </a:r>
            <a:endParaRPr/>
          </a:p>
          <a:p>
            <a:pPr indent="0" lvl="0" marL="228600" marR="0" rtl="0" algn="l">
              <a:lnSpc>
                <a:spcPct val="100000"/>
              </a:lnSpc>
              <a:spcBef>
                <a:spcPts val="1800"/>
              </a:spcBef>
              <a:spcAft>
                <a:spcPts val="0"/>
              </a:spcAft>
              <a:buNone/>
            </a:pPr>
            <a:r>
              <a:rPr b="1" i="1" lang="en-US"/>
              <a:t>Fixed Interest rate set each year</a:t>
            </a:r>
            <a:endParaRPr b="1" i="1"/>
          </a:p>
        </p:txBody>
      </p:sp>
      <p:graphicFrame>
        <p:nvGraphicFramePr>
          <p:cNvPr id="153" name="Google Shape;153;p3"/>
          <p:cNvGraphicFramePr/>
          <p:nvPr/>
        </p:nvGraphicFramePr>
        <p:xfrm>
          <a:off x="757275" y="3228250"/>
          <a:ext cx="3000000" cy="3000000"/>
        </p:xfrm>
        <a:graphic>
          <a:graphicData uri="http://schemas.openxmlformats.org/drawingml/2006/table">
            <a:tbl>
              <a:tblPr>
                <a:noFill/>
                <a:tableStyleId>{E208B939-A694-4694-84AC-F325FC64E6EB}</a:tableStyleId>
              </a:tblPr>
              <a:tblGrid>
                <a:gridCol w="1333700"/>
                <a:gridCol w="1333700"/>
                <a:gridCol w="1333700"/>
              </a:tblGrid>
              <a:tr h="590900">
                <a:tc>
                  <a:txBody>
                    <a:bodyPr/>
                    <a:lstStyle/>
                    <a:p>
                      <a:pPr indent="0" lvl="0" marL="0" rtl="0" algn="l">
                        <a:spcBef>
                          <a:spcPts val="0"/>
                        </a:spcBef>
                        <a:spcAft>
                          <a:spcPts val="0"/>
                        </a:spcAft>
                        <a:buNone/>
                      </a:pPr>
                      <a:r>
                        <a:rPr lang="en-US"/>
                        <a:t>Year</a:t>
                      </a:r>
                      <a:endParaRPr/>
                    </a:p>
                  </a:txBody>
                  <a:tcPr marT="91425" marB="91425" marR="91425" marL="91425"/>
                </a:tc>
                <a:tc>
                  <a:txBody>
                    <a:bodyPr/>
                    <a:lstStyle/>
                    <a:p>
                      <a:pPr indent="0" lvl="0" marL="0" rtl="0" algn="l">
                        <a:spcBef>
                          <a:spcPts val="0"/>
                        </a:spcBef>
                        <a:spcAft>
                          <a:spcPts val="0"/>
                        </a:spcAft>
                        <a:buNone/>
                      </a:pPr>
                      <a:r>
                        <a:rPr lang="en-US"/>
                        <a:t>Interest Rate %</a:t>
                      </a:r>
                      <a:endParaRPr/>
                    </a:p>
                  </a:txBody>
                  <a:tcPr marT="91425" marB="91425" marR="91425" marL="91425"/>
                </a:tc>
                <a:tc>
                  <a:txBody>
                    <a:bodyPr/>
                    <a:lstStyle/>
                    <a:p>
                      <a:pPr indent="0" lvl="0" marL="0" rtl="0" algn="l">
                        <a:spcBef>
                          <a:spcPts val="0"/>
                        </a:spcBef>
                        <a:spcAft>
                          <a:spcPts val="0"/>
                        </a:spcAft>
                        <a:buNone/>
                      </a:pPr>
                      <a:r>
                        <a:rPr lang="en-US"/>
                        <a:t>Origination Fee %</a:t>
                      </a:r>
                      <a:endParaRPr/>
                    </a:p>
                  </a:txBody>
                  <a:tcPr marT="91425" marB="91425" marR="91425" marL="91425"/>
                </a:tc>
              </a:tr>
              <a:tr h="384075">
                <a:tc>
                  <a:txBody>
                    <a:bodyPr/>
                    <a:lstStyle/>
                    <a:p>
                      <a:pPr indent="0" lvl="0" marL="0" rtl="0" algn="l">
                        <a:spcBef>
                          <a:spcPts val="0"/>
                        </a:spcBef>
                        <a:spcAft>
                          <a:spcPts val="0"/>
                        </a:spcAft>
                        <a:buNone/>
                      </a:pPr>
                      <a:r>
                        <a:rPr lang="en-US"/>
                        <a:t>2017/2018</a:t>
                      </a:r>
                      <a:endParaRPr/>
                    </a:p>
                  </a:txBody>
                  <a:tcPr marT="91425" marB="91425" marR="91425" marL="91425"/>
                </a:tc>
                <a:tc>
                  <a:txBody>
                    <a:bodyPr/>
                    <a:lstStyle/>
                    <a:p>
                      <a:pPr indent="0" lvl="0" marL="0" rtl="0" algn="l">
                        <a:spcBef>
                          <a:spcPts val="0"/>
                        </a:spcBef>
                        <a:spcAft>
                          <a:spcPts val="0"/>
                        </a:spcAft>
                        <a:buNone/>
                      </a:pPr>
                      <a:r>
                        <a:rPr lang="en-US"/>
                        <a:t>4.45</a:t>
                      </a:r>
                      <a:endParaRPr/>
                    </a:p>
                  </a:txBody>
                  <a:tcPr marT="91425" marB="91425" marR="91425" marL="91425"/>
                </a:tc>
                <a:tc>
                  <a:txBody>
                    <a:bodyPr/>
                    <a:lstStyle/>
                    <a:p>
                      <a:pPr indent="0" lvl="0" marL="0" rtl="0" algn="l">
                        <a:spcBef>
                          <a:spcPts val="0"/>
                        </a:spcBef>
                        <a:spcAft>
                          <a:spcPts val="0"/>
                        </a:spcAft>
                        <a:buNone/>
                      </a:pPr>
                      <a:r>
                        <a:rPr lang="en-US"/>
                        <a:t>1.01</a:t>
                      </a:r>
                      <a:endParaRPr/>
                    </a:p>
                  </a:txBody>
                  <a:tcPr marT="91425" marB="91425" marR="91425" marL="91425"/>
                </a:tc>
              </a:tr>
              <a:tr h="384075">
                <a:tc>
                  <a:txBody>
                    <a:bodyPr/>
                    <a:lstStyle/>
                    <a:p>
                      <a:pPr indent="0" lvl="0" marL="0" rtl="0" algn="l">
                        <a:spcBef>
                          <a:spcPts val="0"/>
                        </a:spcBef>
                        <a:spcAft>
                          <a:spcPts val="0"/>
                        </a:spcAft>
                        <a:buNone/>
                      </a:pPr>
                      <a:r>
                        <a:rPr lang="en-US"/>
                        <a:t>2018/2019</a:t>
                      </a:r>
                      <a:endParaRPr/>
                    </a:p>
                  </a:txBody>
                  <a:tcPr marT="91425" marB="91425" marR="91425" marL="91425"/>
                </a:tc>
                <a:tc>
                  <a:txBody>
                    <a:bodyPr/>
                    <a:lstStyle/>
                    <a:p>
                      <a:pPr indent="0" lvl="0" marL="0" rtl="0" algn="l">
                        <a:spcBef>
                          <a:spcPts val="0"/>
                        </a:spcBef>
                        <a:spcAft>
                          <a:spcPts val="0"/>
                        </a:spcAft>
                        <a:buNone/>
                      </a:pPr>
                      <a:r>
                        <a:rPr lang="en-US"/>
                        <a:t>5.045</a:t>
                      </a:r>
                      <a:endParaRPr/>
                    </a:p>
                  </a:txBody>
                  <a:tcPr marT="91425" marB="91425" marR="91425" marL="91425"/>
                </a:tc>
                <a:tc>
                  <a:txBody>
                    <a:bodyPr/>
                    <a:lstStyle/>
                    <a:p>
                      <a:pPr indent="0" lvl="0" marL="0" rtl="0" algn="l">
                        <a:spcBef>
                          <a:spcPts val="0"/>
                        </a:spcBef>
                        <a:spcAft>
                          <a:spcPts val="0"/>
                        </a:spcAft>
                        <a:buNone/>
                      </a:pPr>
                      <a:r>
                        <a:rPr lang="en-US"/>
                        <a:t>1.01</a:t>
                      </a:r>
                      <a:endParaRPr/>
                    </a:p>
                  </a:txBody>
                  <a:tcPr marT="91425" marB="91425" marR="91425" marL="91425"/>
                </a:tc>
              </a:tr>
              <a:tr h="384075">
                <a:tc>
                  <a:txBody>
                    <a:bodyPr/>
                    <a:lstStyle/>
                    <a:p>
                      <a:pPr indent="0" lvl="0" marL="0" rtl="0" algn="l">
                        <a:spcBef>
                          <a:spcPts val="0"/>
                        </a:spcBef>
                        <a:spcAft>
                          <a:spcPts val="0"/>
                        </a:spcAft>
                        <a:buNone/>
                      </a:pPr>
                      <a:r>
                        <a:rPr lang="en-US"/>
                        <a:t>2020/2021</a:t>
                      </a:r>
                      <a:endParaRPr/>
                    </a:p>
                  </a:txBody>
                  <a:tcPr marT="91425" marB="91425" marR="91425" marL="91425"/>
                </a:tc>
                <a:tc>
                  <a:txBody>
                    <a:bodyPr/>
                    <a:lstStyle/>
                    <a:p>
                      <a:pPr indent="0" lvl="0" marL="0" rtl="0" algn="l">
                        <a:spcBef>
                          <a:spcPts val="0"/>
                        </a:spcBef>
                        <a:spcAft>
                          <a:spcPts val="0"/>
                        </a:spcAft>
                        <a:buNone/>
                      </a:pPr>
                      <a:r>
                        <a:rPr lang="en-US"/>
                        <a:t>4.529</a:t>
                      </a:r>
                      <a:endParaRPr/>
                    </a:p>
                  </a:txBody>
                  <a:tcPr marT="91425" marB="91425" marR="91425" marL="91425"/>
                </a:tc>
                <a:tc>
                  <a:txBody>
                    <a:bodyPr/>
                    <a:lstStyle/>
                    <a:p>
                      <a:pPr indent="0" lvl="0" marL="0" rtl="0" algn="l">
                        <a:spcBef>
                          <a:spcPts val="0"/>
                        </a:spcBef>
                        <a:spcAft>
                          <a:spcPts val="0"/>
                        </a:spcAft>
                        <a:buNone/>
                      </a:pPr>
                      <a:r>
                        <a:rPr lang="en-US"/>
                        <a:t>1.01</a:t>
                      </a:r>
                      <a:endParaRPr/>
                    </a:p>
                  </a:txBody>
                  <a:tcPr marT="91425" marB="91425" marR="91425" marL="91425"/>
                </a:tc>
              </a:tr>
              <a:tr h="384075">
                <a:tc>
                  <a:txBody>
                    <a:bodyPr/>
                    <a:lstStyle/>
                    <a:p>
                      <a:pPr indent="0" lvl="0" marL="0" rtl="0" algn="l">
                        <a:spcBef>
                          <a:spcPts val="0"/>
                        </a:spcBef>
                        <a:spcAft>
                          <a:spcPts val="0"/>
                        </a:spcAft>
                        <a:buNone/>
                      </a:pPr>
                      <a:r>
                        <a:rPr lang="en-US"/>
                        <a:t>2020/2021</a:t>
                      </a:r>
                      <a:endParaRPr/>
                    </a:p>
                  </a:txBody>
                  <a:tcPr marT="91425" marB="91425" marR="91425" marL="91425"/>
                </a:tc>
                <a:tc>
                  <a:txBody>
                    <a:bodyPr/>
                    <a:lstStyle/>
                    <a:p>
                      <a:pPr indent="0" lvl="0" marL="0" rtl="0" algn="l">
                        <a:spcBef>
                          <a:spcPts val="0"/>
                        </a:spcBef>
                        <a:spcAft>
                          <a:spcPts val="0"/>
                        </a:spcAft>
                        <a:buNone/>
                      </a:pPr>
                      <a:r>
                        <a:rPr lang="en-US"/>
                        <a:t>2.750</a:t>
                      </a:r>
                      <a:endParaRPr/>
                    </a:p>
                  </a:txBody>
                  <a:tcPr marT="91425" marB="91425" marR="91425" marL="91425"/>
                </a:tc>
                <a:tc>
                  <a:txBody>
                    <a:bodyPr/>
                    <a:lstStyle/>
                    <a:p>
                      <a:pPr indent="0" lvl="0" marL="0" rtl="0" algn="l">
                        <a:spcBef>
                          <a:spcPts val="0"/>
                        </a:spcBef>
                        <a:spcAft>
                          <a:spcPts val="0"/>
                        </a:spcAft>
                        <a:buNone/>
                      </a:pPr>
                      <a:r>
                        <a:rPr lang="en-US"/>
                        <a:t>1.01</a:t>
                      </a:r>
                      <a:endParaRPr/>
                    </a:p>
                  </a:txBody>
                  <a:tcPr marT="91425" marB="91425" marR="91425" marL="91425"/>
                </a:tc>
              </a:tr>
              <a:tr h="384075">
                <a:tc>
                  <a:txBody>
                    <a:bodyPr/>
                    <a:lstStyle/>
                    <a:p>
                      <a:pPr indent="0" lvl="0" marL="0" rtl="0" algn="l">
                        <a:spcBef>
                          <a:spcPts val="0"/>
                        </a:spcBef>
                        <a:spcAft>
                          <a:spcPts val="0"/>
                        </a:spcAft>
                        <a:buNone/>
                      </a:pPr>
                      <a:r>
                        <a:rPr lang="en-US"/>
                        <a:t>2021/2022</a:t>
                      </a:r>
                      <a:endParaRPr/>
                    </a:p>
                  </a:txBody>
                  <a:tcPr marT="91425" marB="91425" marR="91425" marL="91425"/>
                </a:tc>
                <a:tc>
                  <a:txBody>
                    <a:bodyPr/>
                    <a:lstStyle/>
                    <a:p>
                      <a:pPr indent="0" lvl="0" marL="0" rtl="0" algn="l">
                        <a:spcBef>
                          <a:spcPts val="0"/>
                        </a:spcBef>
                        <a:spcAft>
                          <a:spcPts val="0"/>
                        </a:spcAft>
                        <a:buNone/>
                      </a:pPr>
                      <a:r>
                        <a:rPr lang="en-US"/>
                        <a:t>3.73</a:t>
                      </a:r>
                      <a:endParaRPr/>
                    </a:p>
                  </a:txBody>
                  <a:tcPr marT="91425" marB="91425" marR="91425" marL="91425"/>
                </a:tc>
                <a:tc>
                  <a:txBody>
                    <a:bodyPr/>
                    <a:lstStyle/>
                    <a:p>
                      <a:pPr indent="0" lvl="0" marL="0" rtl="0" algn="l">
                        <a:spcBef>
                          <a:spcPts val="0"/>
                        </a:spcBef>
                        <a:spcAft>
                          <a:spcPts val="0"/>
                        </a:spcAft>
                        <a:buNone/>
                      </a:pPr>
                      <a:r>
                        <a:rPr lang="en-US"/>
                        <a:t>1.01</a:t>
                      </a:r>
                      <a:endParaRPr/>
                    </a:p>
                  </a:txBody>
                  <a:tcPr marT="91425" marB="91425" marR="91425" marL="91425"/>
                </a:tc>
              </a:tr>
              <a:tr h="590900">
                <a:tc>
                  <a:txBody>
                    <a:bodyPr/>
                    <a:lstStyle/>
                    <a:p>
                      <a:pPr indent="0" lvl="0" marL="0" rtl="0" algn="l">
                        <a:spcBef>
                          <a:spcPts val="0"/>
                        </a:spcBef>
                        <a:spcAft>
                          <a:spcPts val="0"/>
                        </a:spcAft>
                        <a:buNone/>
                      </a:pPr>
                      <a:r>
                        <a:rPr lang="en-US"/>
                        <a:t>2022/2023</a:t>
                      </a:r>
                      <a:endParaRPr/>
                    </a:p>
                  </a:txBody>
                  <a:tcPr marT="91425" marB="91425" marR="91425" marL="91425"/>
                </a:tc>
                <a:tc>
                  <a:txBody>
                    <a:bodyPr/>
                    <a:lstStyle/>
                    <a:p>
                      <a:pPr indent="0" lvl="0" marL="0" rtl="0" algn="l">
                        <a:spcBef>
                          <a:spcPts val="0"/>
                        </a:spcBef>
                        <a:spcAft>
                          <a:spcPts val="0"/>
                        </a:spcAft>
                        <a:buNone/>
                      </a:pPr>
                      <a:r>
                        <a:rPr lang="en-US"/>
                        <a:t>4.99*</a:t>
                      </a:r>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1.01</a:t>
                      </a:r>
                      <a:endParaRPr/>
                    </a:p>
                  </a:txBody>
                  <a:tcPr marT="91425" marB="91425" marR="91425" marL="91425"/>
                </a:tc>
              </a:tr>
            </a:tbl>
          </a:graphicData>
        </a:graphic>
      </p:graphicFrame>
      <p:graphicFrame>
        <p:nvGraphicFramePr>
          <p:cNvPr id="154" name="Google Shape;154;p3"/>
          <p:cNvGraphicFramePr/>
          <p:nvPr/>
        </p:nvGraphicFramePr>
        <p:xfrm>
          <a:off x="6937750" y="3090525"/>
          <a:ext cx="3000000" cy="3000000"/>
        </p:xfrm>
        <a:graphic>
          <a:graphicData uri="http://schemas.openxmlformats.org/drawingml/2006/table">
            <a:tbl>
              <a:tblPr>
                <a:noFill/>
                <a:tableStyleId>{E208B939-A694-4694-84AC-F325FC64E6EB}</a:tableStyleId>
              </a:tblPr>
              <a:tblGrid>
                <a:gridCol w="1333700"/>
                <a:gridCol w="1333700"/>
                <a:gridCol w="1333700"/>
              </a:tblGrid>
              <a:tr h="661500">
                <a:tc>
                  <a:txBody>
                    <a:bodyPr/>
                    <a:lstStyle/>
                    <a:p>
                      <a:pPr indent="0" lvl="0" marL="0" rtl="0" algn="l">
                        <a:spcBef>
                          <a:spcPts val="0"/>
                        </a:spcBef>
                        <a:spcAft>
                          <a:spcPts val="0"/>
                        </a:spcAft>
                        <a:buNone/>
                      </a:pPr>
                      <a:r>
                        <a:rPr lang="en-US"/>
                        <a:t>Year</a:t>
                      </a:r>
                      <a:endParaRPr/>
                    </a:p>
                  </a:txBody>
                  <a:tcPr marT="91425" marB="91425" marR="91425" marL="91425"/>
                </a:tc>
                <a:tc>
                  <a:txBody>
                    <a:bodyPr/>
                    <a:lstStyle/>
                    <a:p>
                      <a:pPr indent="0" lvl="0" marL="0" rtl="0" algn="l">
                        <a:spcBef>
                          <a:spcPts val="0"/>
                        </a:spcBef>
                        <a:spcAft>
                          <a:spcPts val="0"/>
                        </a:spcAft>
                        <a:buNone/>
                      </a:pPr>
                      <a:r>
                        <a:rPr lang="en-US"/>
                        <a:t>Interest Rate %</a:t>
                      </a:r>
                      <a:endParaRPr/>
                    </a:p>
                  </a:txBody>
                  <a:tcPr marT="91425" marB="91425" marR="91425" marL="91425"/>
                </a:tc>
                <a:tc>
                  <a:txBody>
                    <a:bodyPr/>
                    <a:lstStyle/>
                    <a:p>
                      <a:pPr indent="0" lvl="0" marL="0" rtl="0" algn="l">
                        <a:spcBef>
                          <a:spcPts val="0"/>
                        </a:spcBef>
                        <a:spcAft>
                          <a:spcPts val="0"/>
                        </a:spcAft>
                        <a:buNone/>
                      </a:pPr>
                      <a:r>
                        <a:rPr lang="en-US"/>
                        <a:t>Origination </a:t>
                      </a:r>
                      <a:r>
                        <a:rPr lang="en-US"/>
                        <a:t>Fee %</a:t>
                      </a:r>
                      <a:endParaRPr/>
                    </a:p>
                  </a:txBody>
                  <a:tcPr marT="91425" marB="91425" marR="91425" marL="91425">
                    <a:lnB cap="flat" cmpd="sng" w="19050">
                      <a:solidFill>
                        <a:srgbClr val="9E9E9E"/>
                      </a:solidFill>
                      <a:prstDash val="solid"/>
                      <a:round/>
                      <a:headEnd len="sm" w="sm" type="none"/>
                      <a:tailEnd len="sm" w="sm" type="none"/>
                    </a:lnB>
                  </a:tcPr>
                </a:tc>
              </a:tr>
              <a:tr h="379975">
                <a:tc>
                  <a:txBody>
                    <a:bodyPr/>
                    <a:lstStyle/>
                    <a:p>
                      <a:pPr indent="0" lvl="0" marL="0" rtl="0" algn="l">
                        <a:spcBef>
                          <a:spcPts val="0"/>
                        </a:spcBef>
                        <a:spcAft>
                          <a:spcPts val="0"/>
                        </a:spcAft>
                        <a:buNone/>
                      </a:pPr>
                      <a:r>
                        <a:rPr lang="en-US"/>
                        <a:t>2017/2018</a:t>
                      </a:r>
                      <a:endParaRPr/>
                    </a:p>
                  </a:txBody>
                  <a:tcPr marT="91425" marB="91425" marR="91425" marL="91425"/>
                </a:tc>
                <a:tc>
                  <a:txBody>
                    <a:bodyPr/>
                    <a:lstStyle/>
                    <a:p>
                      <a:pPr indent="0" lvl="0" marL="0" rtl="0" algn="l">
                        <a:spcBef>
                          <a:spcPts val="0"/>
                        </a:spcBef>
                        <a:spcAft>
                          <a:spcPts val="0"/>
                        </a:spcAft>
                        <a:buNone/>
                      </a:pPr>
                      <a:r>
                        <a:rPr lang="en-US"/>
                        <a:t>7.00</a:t>
                      </a:r>
                      <a:endParaRPr/>
                    </a:p>
                  </a:txBody>
                  <a:tcPr marT="91425" marB="91425" marR="91425" marL="91425"/>
                </a:tc>
                <a:tc>
                  <a:txBody>
                    <a:bodyPr/>
                    <a:lstStyle/>
                    <a:p>
                      <a:pPr indent="0" lvl="0" marL="0" rtl="0" algn="l">
                        <a:spcBef>
                          <a:spcPts val="0"/>
                        </a:spcBef>
                        <a:spcAft>
                          <a:spcPts val="0"/>
                        </a:spcAft>
                        <a:buNone/>
                      </a:pPr>
                      <a:r>
                        <a:rPr lang="en-US"/>
                        <a:t>4.2</a:t>
                      </a:r>
                      <a:endParaRPr/>
                    </a:p>
                  </a:txBody>
                  <a:tcPr marT="91425" marB="91425" marR="91425" marL="91425">
                    <a:lnT cap="flat" cmpd="sng" w="19050">
                      <a:solidFill>
                        <a:srgbClr val="9E9E9E"/>
                      </a:solidFill>
                      <a:prstDash val="solid"/>
                      <a:round/>
                      <a:headEnd len="sm" w="sm" type="none"/>
                      <a:tailEnd len="sm" w="sm" type="none"/>
                    </a:lnT>
                  </a:tcPr>
                </a:tc>
              </a:tr>
              <a:tr h="379975">
                <a:tc>
                  <a:txBody>
                    <a:bodyPr/>
                    <a:lstStyle/>
                    <a:p>
                      <a:pPr indent="0" lvl="0" marL="0" rtl="0" algn="l">
                        <a:spcBef>
                          <a:spcPts val="0"/>
                        </a:spcBef>
                        <a:spcAft>
                          <a:spcPts val="0"/>
                        </a:spcAft>
                        <a:buNone/>
                      </a:pPr>
                      <a:r>
                        <a:rPr lang="en-US"/>
                        <a:t>2018/2019</a:t>
                      </a:r>
                      <a:endParaRPr/>
                    </a:p>
                  </a:txBody>
                  <a:tcPr marT="91425" marB="91425" marR="91425" marL="91425"/>
                </a:tc>
                <a:tc>
                  <a:txBody>
                    <a:bodyPr/>
                    <a:lstStyle/>
                    <a:p>
                      <a:pPr indent="0" lvl="0" marL="0" rtl="0" algn="l">
                        <a:spcBef>
                          <a:spcPts val="0"/>
                        </a:spcBef>
                        <a:spcAft>
                          <a:spcPts val="0"/>
                        </a:spcAft>
                        <a:buNone/>
                      </a:pPr>
                      <a:r>
                        <a:rPr lang="en-US"/>
                        <a:t>7.595</a:t>
                      </a:r>
                      <a:endParaRPr/>
                    </a:p>
                  </a:txBody>
                  <a:tcPr marT="91425" marB="91425" marR="91425" marL="91425"/>
                </a:tc>
                <a:tc>
                  <a:txBody>
                    <a:bodyPr/>
                    <a:lstStyle/>
                    <a:p>
                      <a:pPr indent="0" lvl="0" marL="0" rtl="0" algn="l">
                        <a:spcBef>
                          <a:spcPts val="0"/>
                        </a:spcBef>
                        <a:spcAft>
                          <a:spcPts val="0"/>
                        </a:spcAft>
                        <a:buNone/>
                      </a:pPr>
                      <a:r>
                        <a:rPr lang="en-US"/>
                        <a:t>4.2</a:t>
                      </a:r>
                      <a:endParaRPr/>
                    </a:p>
                  </a:txBody>
                  <a:tcPr marT="91425" marB="91425" marR="91425" marL="91425"/>
                </a:tc>
              </a:tr>
              <a:tr h="379975">
                <a:tc>
                  <a:txBody>
                    <a:bodyPr/>
                    <a:lstStyle/>
                    <a:p>
                      <a:pPr indent="0" lvl="0" marL="0" rtl="0" algn="l">
                        <a:spcBef>
                          <a:spcPts val="0"/>
                        </a:spcBef>
                        <a:spcAft>
                          <a:spcPts val="0"/>
                        </a:spcAft>
                        <a:buNone/>
                      </a:pPr>
                      <a:r>
                        <a:rPr lang="en-US"/>
                        <a:t>2019/2020</a:t>
                      </a:r>
                      <a:endParaRPr/>
                    </a:p>
                  </a:txBody>
                  <a:tcPr marT="91425" marB="91425" marR="91425" marL="91425"/>
                </a:tc>
                <a:tc>
                  <a:txBody>
                    <a:bodyPr/>
                    <a:lstStyle/>
                    <a:p>
                      <a:pPr indent="0" lvl="0" marL="0" rtl="0" algn="l">
                        <a:spcBef>
                          <a:spcPts val="0"/>
                        </a:spcBef>
                        <a:spcAft>
                          <a:spcPts val="0"/>
                        </a:spcAft>
                        <a:buNone/>
                      </a:pPr>
                      <a:r>
                        <a:rPr lang="en-US"/>
                        <a:t>7.079</a:t>
                      </a:r>
                      <a:endParaRPr/>
                    </a:p>
                  </a:txBody>
                  <a:tcPr marT="91425" marB="91425" marR="91425" marL="91425"/>
                </a:tc>
                <a:tc>
                  <a:txBody>
                    <a:bodyPr/>
                    <a:lstStyle/>
                    <a:p>
                      <a:pPr indent="0" lvl="0" marL="0" rtl="0" algn="l">
                        <a:spcBef>
                          <a:spcPts val="0"/>
                        </a:spcBef>
                        <a:spcAft>
                          <a:spcPts val="0"/>
                        </a:spcAft>
                        <a:buNone/>
                      </a:pPr>
                      <a:r>
                        <a:rPr lang="en-US"/>
                        <a:t>4.2</a:t>
                      </a:r>
                      <a:endParaRPr/>
                    </a:p>
                  </a:txBody>
                  <a:tcPr marT="91425" marB="91425" marR="91425" marL="91425"/>
                </a:tc>
              </a:tr>
              <a:tr h="379975">
                <a:tc>
                  <a:txBody>
                    <a:bodyPr/>
                    <a:lstStyle/>
                    <a:p>
                      <a:pPr indent="0" lvl="0" marL="0" rtl="0" algn="l">
                        <a:spcBef>
                          <a:spcPts val="0"/>
                        </a:spcBef>
                        <a:spcAft>
                          <a:spcPts val="0"/>
                        </a:spcAft>
                        <a:buNone/>
                      </a:pPr>
                      <a:r>
                        <a:rPr lang="en-US"/>
                        <a:t>2020/2021</a:t>
                      </a:r>
                      <a:endParaRPr/>
                    </a:p>
                  </a:txBody>
                  <a:tcPr marT="91425" marB="91425" marR="91425" marL="91425"/>
                </a:tc>
                <a:tc>
                  <a:txBody>
                    <a:bodyPr/>
                    <a:lstStyle/>
                    <a:p>
                      <a:pPr indent="0" lvl="0" marL="0" rtl="0" algn="l">
                        <a:spcBef>
                          <a:spcPts val="0"/>
                        </a:spcBef>
                        <a:spcAft>
                          <a:spcPts val="0"/>
                        </a:spcAft>
                        <a:buNone/>
                      </a:pPr>
                      <a:r>
                        <a:rPr lang="en-US"/>
                        <a:t>5.3</a:t>
                      </a:r>
                      <a:endParaRPr/>
                    </a:p>
                  </a:txBody>
                  <a:tcPr marT="91425" marB="91425" marR="91425" marL="91425"/>
                </a:tc>
                <a:tc>
                  <a:txBody>
                    <a:bodyPr/>
                    <a:lstStyle/>
                    <a:p>
                      <a:pPr indent="0" lvl="0" marL="0" rtl="0" algn="l">
                        <a:spcBef>
                          <a:spcPts val="0"/>
                        </a:spcBef>
                        <a:spcAft>
                          <a:spcPts val="0"/>
                        </a:spcAft>
                        <a:buNone/>
                      </a:pPr>
                      <a:r>
                        <a:rPr lang="en-US"/>
                        <a:t>4.2</a:t>
                      </a:r>
                      <a:endParaRPr/>
                    </a:p>
                  </a:txBody>
                  <a:tcPr marT="91425" marB="91425" marR="91425" marL="91425"/>
                </a:tc>
              </a:tr>
              <a:tr h="379975">
                <a:tc>
                  <a:txBody>
                    <a:bodyPr/>
                    <a:lstStyle/>
                    <a:p>
                      <a:pPr indent="0" lvl="0" marL="0" rtl="0" algn="l">
                        <a:spcBef>
                          <a:spcPts val="0"/>
                        </a:spcBef>
                        <a:spcAft>
                          <a:spcPts val="0"/>
                        </a:spcAft>
                        <a:buNone/>
                      </a:pPr>
                      <a:r>
                        <a:rPr lang="en-US"/>
                        <a:t>2021/2022</a:t>
                      </a:r>
                      <a:endParaRPr/>
                    </a:p>
                  </a:txBody>
                  <a:tcPr marT="91425" marB="91425" marR="91425" marL="91425"/>
                </a:tc>
                <a:tc>
                  <a:txBody>
                    <a:bodyPr/>
                    <a:lstStyle/>
                    <a:p>
                      <a:pPr indent="0" lvl="0" marL="0" rtl="0" algn="l">
                        <a:spcBef>
                          <a:spcPts val="0"/>
                        </a:spcBef>
                        <a:spcAft>
                          <a:spcPts val="0"/>
                        </a:spcAft>
                        <a:buNone/>
                      </a:pPr>
                      <a:r>
                        <a:rPr lang="en-US"/>
                        <a:t>6.28</a:t>
                      </a:r>
                      <a:endParaRPr/>
                    </a:p>
                  </a:txBody>
                  <a:tcPr marT="91425" marB="91425" marR="91425" marL="91425"/>
                </a:tc>
                <a:tc>
                  <a:txBody>
                    <a:bodyPr/>
                    <a:lstStyle/>
                    <a:p>
                      <a:pPr indent="0" lvl="0" marL="0" rtl="0" algn="l">
                        <a:spcBef>
                          <a:spcPts val="0"/>
                        </a:spcBef>
                        <a:spcAft>
                          <a:spcPts val="0"/>
                        </a:spcAft>
                        <a:buNone/>
                      </a:pPr>
                      <a:r>
                        <a:rPr lang="en-US"/>
                        <a:t>4.2</a:t>
                      </a:r>
                      <a:endParaRPr/>
                    </a:p>
                  </a:txBody>
                  <a:tcPr marT="91425" marB="91425" marR="91425" marL="91425"/>
                </a:tc>
              </a:tr>
              <a:tr h="584600">
                <a:tc>
                  <a:txBody>
                    <a:bodyPr/>
                    <a:lstStyle/>
                    <a:p>
                      <a:pPr indent="0" lvl="0" marL="0" rtl="0" algn="l">
                        <a:spcBef>
                          <a:spcPts val="0"/>
                        </a:spcBef>
                        <a:spcAft>
                          <a:spcPts val="0"/>
                        </a:spcAft>
                        <a:buNone/>
                      </a:pPr>
                      <a:r>
                        <a:rPr lang="en-US"/>
                        <a:t>2022/2023</a:t>
                      </a:r>
                      <a:endParaRPr/>
                    </a:p>
                  </a:txBody>
                  <a:tcPr marT="91425" marB="91425" marR="91425" marL="91425"/>
                </a:tc>
                <a:tc>
                  <a:txBody>
                    <a:bodyPr/>
                    <a:lstStyle/>
                    <a:p>
                      <a:pPr indent="0" lvl="0" marL="0" rtl="0" algn="l">
                        <a:spcBef>
                          <a:spcPts val="0"/>
                        </a:spcBef>
                        <a:spcAft>
                          <a:spcPts val="0"/>
                        </a:spcAft>
                        <a:buNone/>
                      </a:pPr>
                      <a:r>
                        <a:rPr lang="en-US"/>
                        <a:t>7.54</a:t>
                      </a:r>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4.2</a:t>
                      </a:r>
                      <a:endParaRPr/>
                    </a:p>
                  </a:txBody>
                  <a:tcPr marT="91425" marB="91425" marR="91425" marL="91425"/>
                </a:tc>
              </a:tr>
            </a:tbl>
          </a:graphicData>
        </a:graphic>
      </p:graphicFrame>
      <p:cxnSp>
        <p:nvCxnSpPr>
          <p:cNvPr id="155" name="Google Shape;155;p3"/>
          <p:cNvCxnSpPr/>
          <p:nvPr/>
        </p:nvCxnSpPr>
        <p:spPr>
          <a:xfrm flipH="1">
            <a:off x="6330425" y="1548575"/>
            <a:ext cx="68100" cy="5748300"/>
          </a:xfrm>
          <a:prstGeom prst="straightConnector1">
            <a:avLst/>
          </a:prstGeom>
          <a:noFill/>
          <a:ln cap="flat" cmpd="sng" w="9525">
            <a:solidFill>
              <a:schemeClr val="dk2"/>
            </a:solidFill>
            <a:prstDash val="solid"/>
            <a:round/>
            <a:headEnd len="med" w="med" type="none"/>
            <a:tailEnd len="med" w="med" type="none"/>
          </a:ln>
        </p:spPr>
      </p:cxnSp>
      <p:sp>
        <p:nvSpPr>
          <p:cNvPr id="156" name="Google Shape;156;p3"/>
          <p:cNvSpPr txBox="1"/>
          <p:nvPr/>
        </p:nvSpPr>
        <p:spPr>
          <a:xfrm>
            <a:off x="4758377" y="5818875"/>
            <a:ext cx="1385700" cy="6156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l">
              <a:spcBef>
                <a:spcPts val="0"/>
              </a:spcBef>
              <a:spcAft>
                <a:spcPts val="0"/>
              </a:spcAft>
              <a:buNone/>
            </a:pPr>
            <a:r>
              <a:rPr lang="en-US"/>
              <a:t>Graduate Rate 6.54%</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ISD Presentation Templates - Blue">
  <a:themeElements>
    <a:clrScheme name="RISD Presentation Template - Red">
      <a:dk1>
        <a:srgbClr val="361C2B"/>
      </a:dk1>
      <a:lt1>
        <a:srgbClr val="FFFFFF"/>
      </a:lt1>
      <a:dk2>
        <a:srgbClr val="E5705E"/>
      </a:dk2>
      <a:lt2>
        <a:srgbClr val="F9E9E9"/>
      </a:lt2>
      <a:accent1>
        <a:srgbClr val="361C2B"/>
      </a:accent1>
      <a:accent2>
        <a:srgbClr val="8F3040"/>
      </a:accent2>
      <a:accent3>
        <a:srgbClr val="E5705E"/>
      </a:accent3>
      <a:accent4>
        <a:srgbClr val="F7B0B0"/>
      </a:accent4>
      <a:accent5>
        <a:srgbClr val="F9E9E9"/>
      </a:accent5>
      <a:accent6>
        <a:srgbClr val="361C2B"/>
      </a:accent6>
      <a:hlink>
        <a:srgbClr val="E5705E"/>
      </a:hlink>
      <a:folHlink>
        <a:srgbClr val="8F30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2022-03-28T13:10:09Z</dcterms:created>
  <dc:creator>Amanda Woodward</dc:creator>
</cp:coreProperties>
</file>